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9144000"/>
  <p:notesSz cx="6858000" cy="9144000"/>
  <p:embeddedFontLst>
    <p:embeddedFont>
      <p:font typeface="Old Standard TT"/>
      <p:regular r:id="rId35"/>
      <p:bold r:id="rId36"/>
      <p: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8" roundtripDataSignature="AMtx7mi07fh/8PDi3qtjxE1NpNRboVab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D4FFE3-6FF2-4AD3-BBE1-BEEAACB749B0}">
  <a:tblStyle styleId="{EDD4FFE3-6FF2-4AD3-BBE1-BEEAACB749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ldStandardTT-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OldStandardTT-italic.fntdata"/><Relationship Id="rId14" Type="http://schemas.openxmlformats.org/officeDocument/2006/relationships/slide" Target="slides/slide8.xml"/><Relationship Id="rId36" Type="http://schemas.openxmlformats.org/officeDocument/2006/relationships/font" Target="fonts/OldStandardTT-bold.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67" name="Google Shape;6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 name="Google Shape;6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0fc672b8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0fc672b8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 After using our rotation matrix to find the acceleration in the global coordinate system, we can use numerical integration methods to find velocity and then position. Using the position data for every measurement time for our entire flight we will be able to create a 3D model of our flight path to overlay onto google maps</a:t>
            </a:r>
            <a:endParaRPr/>
          </a:p>
        </p:txBody>
      </p:sp>
      <p:sp>
        <p:nvSpPr>
          <p:cNvPr id="154" name="Google Shape;154;g130fc672b8d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d29cbefe8_2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d29cbefe8_2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2d29cbefe8_2_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d29cbefe8_2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d29cbefe8_2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Accuracy: If the error in sensor measurements is </a:t>
            </a:r>
            <a:r>
              <a:rPr lang="en-US"/>
              <a:t>consistently</a:t>
            </a:r>
            <a:r>
              <a:rPr lang="en-US"/>
              <a:t> off by a certain amount in one direction the error at the end of the flight path calculation will be off by much more than just the error of one sensor measurement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Solutions: The MTi-3 sensor we chose from Xsens has built in sensor fusion which corrects each sensor measurement based on the values from the other sensors (Accelerometer, gyroscope, magnetometer) and </a:t>
            </a:r>
            <a:r>
              <a:rPr lang="en-US"/>
              <a:t>reduced</a:t>
            </a:r>
            <a:r>
              <a:rPr lang="en-US"/>
              <a:t> error by a considerable amount</a:t>
            </a:r>
            <a:endParaRPr/>
          </a:p>
        </p:txBody>
      </p:sp>
      <p:sp>
        <p:nvSpPr>
          <p:cNvPr id="171" name="Google Shape;171;g12d29cbefe8_2_4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0fc672b8d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0fc672b8d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130fc672b8d_0_1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d29cbefe8_2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d29cbefe8_2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Apollo: </a:t>
            </a:r>
            <a:r>
              <a:rPr lang="en-US" sz="2000">
                <a:solidFill>
                  <a:schemeClr val="dk1"/>
                </a:solidFill>
                <a:latin typeface="Old Standard TT"/>
                <a:ea typeface="Old Standard TT"/>
                <a:cs typeface="Old Standard TT"/>
                <a:sym typeface="Old Standard TT"/>
              </a:rPr>
              <a:t>1961, developed at MIT. Used Kalman filters for INS</a:t>
            </a:r>
            <a:endParaRPr sz="2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US" sz="2000">
                <a:solidFill>
                  <a:schemeClr val="dk1"/>
                </a:solidFill>
                <a:latin typeface="Old Standard TT"/>
                <a:ea typeface="Old Standard TT"/>
                <a:cs typeface="Old Standard TT"/>
                <a:sym typeface="Old Standard TT"/>
              </a:rPr>
              <a:t>Airplanes: Attitude and heading measurements are made using a combination of IMU data and GPS</a:t>
            </a:r>
            <a:endParaRPr sz="2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US" sz="2000">
                <a:solidFill>
                  <a:schemeClr val="dk1"/>
                </a:solidFill>
                <a:latin typeface="Old Standard TT"/>
                <a:ea typeface="Old Standard TT"/>
                <a:cs typeface="Old Standard TT"/>
                <a:sym typeface="Old Standard TT"/>
              </a:rPr>
              <a:t>Perseverance Rover: The rover’s lander made use of image recognition software which allowed the lander to orient itself with the terrain below and correct its course if it was </a:t>
            </a:r>
            <a:endParaRPr sz="2000">
              <a:solidFill>
                <a:schemeClr val="dk1"/>
              </a:solidFill>
              <a:latin typeface="Old Standard TT"/>
              <a:ea typeface="Old Standard TT"/>
              <a:cs typeface="Old Standard TT"/>
              <a:sym typeface="Old Standard TT"/>
            </a:endParaRPr>
          </a:p>
        </p:txBody>
      </p:sp>
      <p:sp>
        <p:nvSpPr>
          <p:cNvPr id="187" name="Google Shape;187;g12d29cbefe8_2_4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197" name="Google Shape;19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Elliot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204" name="Google Shape;20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t>Elliot</a:t>
            </a:r>
            <a:endParaRPr sz="1400"/>
          </a:p>
          <a:p>
            <a:pPr indent="0" lvl="0" marL="0" rtl="0" algn="l">
              <a:spcBef>
                <a:spcPts val="0"/>
              </a:spcBef>
              <a:spcAft>
                <a:spcPts val="0"/>
              </a:spcAft>
              <a:buNone/>
            </a:pPr>
            <a:r>
              <a:rPr lang="en-US" sz="1400"/>
              <a:t>kalman filtering - takes into account inaccuracies and makes predictions based on past data. smooths noise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01d991d87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01d991d8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Elliot</a:t>
            </a:r>
            <a:endParaRPr/>
          </a:p>
          <a:p>
            <a:pPr indent="0" lvl="0" marL="0" rtl="0" algn="l">
              <a:spcBef>
                <a:spcPts val="0"/>
              </a:spcBef>
              <a:spcAft>
                <a:spcPts val="0"/>
              </a:spcAft>
              <a:buNone/>
            </a:pPr>
            <a:r>
              <a:rPr lang="en-US"/>
              <a:t>Red: Sensors</a:t>
            </a:r>
            <a:endParaRPr/>
          </a:p>
          <a:p>
            <a:pPr indent="0" lvl="0" marL="0" rtl="0" algn="l">
              <a:spcBef>
                <a:spcPts val="0"/>
              </a:spcBef>
              <a:spcAft>
                <a:spcPts val="0"/>
              </a:spcAft>
              <a:buNone/>
            </a:pPr>
            <a:r>
              <a:rPr lang="en-US"/>
              <a:t>Blue: Microcontrollers</a:t>
            </a:r>
            <a:endParaRPr/>
          </a:p>
          <a:p>
            <a:pPr indent="0" lvl="0" marL="0" rtl="0" algn="l">
              <a:spcBef>
                <a:spcPts val="0"/>
              </a:spcBef>
              <a:spcAft>
                <a:spcPts val="0"/>
              </a:spcAft>
              <a:buNone/>
            </a:pPr>
            <a:r>
              <a:rPr lang="en-US"/>
              <a:t>Grey: Data</a:t>
            </a:r>
            <a:endParaRPr/>
          </a:p>
          <a:p>
            <a:pPr indent="0" lvl="0" marL="0" rtl="0" algn="l">
              <a:spcBef>
                <a:spcPts val="0"/>
              </a:spcBef>
              <a:spcAft>
                <a:spcPts val="0"/>
              </a:spcAft>
              <a:buNone/>
            </a:pPr>
            <a:r>
              <a:rPr lang="en-US"/>
              <a:t>Yellow: Data storage</a:t>
            </a:r>
            <a:endParaRPr/>
          </a:p>
        </p:txBody>
      </p:sp>
      <p:sp>
        <p:nvSpPr>
          <p:cNvPr id="212" name="Google Shape;212;g1301d991d87_1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01d991d87_2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01d991d87_2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Elliot</a:t>
            </a:r>
            <a:endParaRPr/>
          </a:p>
        </p:txBody>
      </p:sp>
      <p:sp>
        <p:nvSpPr>
          <p:cNvPr id="220" name="Google Shape;220;g1301d991d87_2_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f3afe06a3_0_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f3afe06a3_0_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Elliot</a:t>
            </a:r>
            <a:endParaRPr sz="1300"/>
          </a:p>
          <a:p>
            <a:pPr indent="0" lvl="0" marL="0" rtl="0" algn="l">
              <a:spcBef>
                <a:spcPts val="0"/>
              </a:spcBef>
              <a:spcAft>
                <a:spcPts val="0"/>
              </a:spcAft>
              <a:buNone/>
            </a:pPr>
            <a:r>
              <a:rPr lang="en-US" sz="1300"/>
              <a:t>Carbon fiber cylinder with supports to offset the string tube by ¾”</a:t>
            </a:r>
            <a:endParaRPr sz="1300"/>
          </a:p>
          <a:p>
            <a:pPr indent="0" lvl="0" marL="0" rtl="0" algn="l">
              <a:spcBef>
                <a:spcPts val="0"/>
              </a:spcBef>
              <a:spcAft>
                <a:spcPts val="0"/>
              </a:spcAft>
              <a:buNone/>
            </a:pPr>
            <a:r>
              <a:rPr lang="en-US" sz="1300"/>
              <a:t>mounting holes for the sensors boards and batteries on the supports </a:t>
            </a:r>
            <a:endParaRPr sz="1300"/>
          </a:p>
        </p:txBody>
      </p:sp>
      <p:sp>
        <p:nvSpPr>
          <p:cNvPr id="228" name="Google Shape;228;g12f3afe06a3_0_22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75" name="Google Shape;7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lnSpc>
                <a:spcPct val="80000"/>
              </a:lnSpc>
              <a:spcBef>
                <a:spcPts val="400"/>
              </a:spcBef>
              <a:spcAft>
                <a:spcPts val="0"/>
              </a:spcAft>
              <a:buClr>
                <a:schemeClr val="dk1"/>
              </a:buClr>
              <a:buSzPts val="1100"/>
              <a:buFont typeface="Arial"/>
              <a:buNone/>
            </a:pPr>
            <a:r>
              <a:t/>
            </a:r>
            <a:endParaRPr sz="2000">
              <a:solidFill>
                <a:schemeClr val="dk1"/>
              </a:solidFill>
              <a:latin typeface="Old Standard TT"/>
              <a:ea typeface="Old Standard TT"/>
              <a:cs typeface="Old Standard TT"/>
              <a:sym typeface="Old Standard TT"/>
            </a:endParaRPr>
          </a:p>
          <a:p>
            <a:pPr indent="0" lvl="0" marL="457200" rtl="0" algn="l">
              <a:lnSpc>
                <a:spcPct val="80000"/>
              </a:lnSpc>
              <a:spcBef>
                <a:spcPts val="400"/>
              </a:spcBef>
              <a:spcAft>
                <a:spcPts val="0"/>
              </a:spcAft>
              <a:buClr>
                <a:schemeClr val="dk1"/>
              </a:buClr>
              <a:buSzPts val="1100"/>
              <a:buFont typeface="Arial"/>
              <a:buNone/>
            </a:pPr>
            <a:r>
              <a:rPr lang="en-US" sz="2000">
                <a:solidFill>
                  <a:schemeClr val="dk1"/>
                </a:solidFill>
                <a:latin typeface="Old Standard TT"/>
                <a:ea typeface="Old Standard TT"/>
                <a:cs typeface="Old Standard TT"/>
                <a:sym typeface="Old Standard TT"/>
              </a:rPr>
              <a:t>Hope to prove this can be done with reasonable accuracy within our budget and that the issues with previous implementations of IMU’s can be solved with the integration of topographical maps and images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f3afe06a3_0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f3afe06a3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Clr>
                <a:schemeClr val="dk1"/>
              </a:buClr>
              <a:buSzPts val="1100"/>
              <a:buFont typeface="Arial"/>
              <a:buNone/>
            </a:pPr>
            <a:r>
              <a:rPr lang="en-US">
                <a:solidFill>
                  <a:schemeClr val="dk1"/>
                </a:solidFill>
                <a:latin typeface="Old Standard TT"/>
                <a:ea typeface="Old Standard TT"/>
                <a:cs typeface="Old Standard TT"/>
                <a:sym typeface="Old Standard TT"/>
              </a:rPr>
              <a:t>Elliot</a:t>
            </a:r>
            <a:endParaRPr>
              <a:solidFill>
                <a:schemeClr val="dk1"/>
              </a:solidFill>
              <a:latin typeface="Old Standard TT"/>
              <a:ea typeface="Old Standard TT"/>
              <a:cs typeface="Old Standard TT"/>
              <a:sym typeface="Old Standard TT"/>
            </a:endParaRPr>
          </a:p>
          <a:p>
            <a:pPr indent="0" lvl="0" marL="0" rtl="0" algn="l">
              <a:lnSpc>
                <a:spcPct val="115000"/>
              </a:lnSpc>
              <a:spcBef>
                <a:spcPts val="360"/>
              </a:spcBef>
              <a:spcAft>
                <a:spcPts val="0"/>
              </a:spcAft>
              <a:buClr>
                <a:schemeClr val="dk1"/>
              </a:buClr>
              <a:buSzPts val="1100"/>
              <a:buFont typeface="Arial"/>
              <a:buNone/>
            </a:pPr>
            <a:r>
              <a:rPr lang="en-US">
                <a:solidFill>
                  <a:schemeClr val="dk1"/>
                </a:solidFill>
                <a:latin typeface="Old Standard TT"/>
                <a:ea typeface="Old Standard TT"/>
                <a:cs typeface="Old Standard TT"/>
                <a:sym typeface="Old Standard TT"/>
              </a:rPr>
              <a:t>Simple design made of individually created side panels</a:t>
            </a:r>
            <a:endParaRPr>
              <a:solidFill>
                <a:schemeClr val="dk1"/>
              </a:solidFill>
              <a:latin typeface="Old Standard TT"/>
              <a:ea typeface="Old Standard TT"/>
              <a:cs typeface="Old Standard TT"/>
              <a:sym typeface="Old Standard TT"/>
            </a:endParaRPr>
          </a:p>
          <a:p>
            <a:pPr indent="0" lvl="0" marL="0" rtl="0" algn="l">
              <a:lnSpc>
                <a:spcPct val="115000"/>
              </a:lnSpc>
              <a:spcBef>
                <a:spcPts val="360"/>
              </a:spcBef>
              <a:spcAft>
                <a:spcPts val="0"/>
              </a:spcAft>
              <a:buClr>
                <a:schemeClr val="dk1"/>
              </a:buClr>
              <a:buSzPts val="1100"/>
              <a:buFont typeface="Arial"/>
              <a:buNone/>
            </a:pPr>
            <a:r>
              <a:rPr lang="en-US">
                <a:solidFill>
                  <a:schemeClr val="dk1"/>
                </a:solidFill>
                <a:latin typeface="Old Standard TT"/>
                <a:ea typeface="Old Standard TT"/>
                <a:cs typeface="Old Standard TT"/>
                <a:sym typeface="Old Standard TT"/>
              </a:rPr>
              <a:t>Polyethylene tubing inserted inside inner tube</a:t>
            </a:r>
            <a:endParaRPr>
              <a:solidFill>
                <a:schemeClr val="dk1"/>
              </a:solidFill>
              <a:latin typeface="Old Standard TT"/>
              <a:ea typeface="Old Standard TT"/>
              <a:cs typeface="Old Standard TT"/>
              <a:sym typeface="Old Standard TT"/>
            </a:endParaRPr>
          </a:p>
          <a:p>
            <a:pPr indent="0" lvl="0" marL="0" rtl="0" algn="l">
              <a:lnSpc>
                <a:spcPct val="115000"/>
              </a:lnSpc>
              <a:spcBef>
                <a:spcPts val="360"/>
              </a:spcBef>
              <a:spcAft>
                <a:spcPts val="0"/>
              </a:spcAft>
              <a:buClr>
                <a:schemeClr val="dk1"/>
              </a:buClr>
              <a:buSzPts val="1100"/>
              <a:buFont typeface="Arial"/>
              <a:buNone/>
            </a:pPr>
            <a:r>
              <a:rPr lang="en-US">
                <a:solidFill>
                  <a:schemeClr val="dk1"/>
                </a:solidFill>
                <a:latin typeface="Old Standard TT"/>
                <a:ea typeface="Old Standard TT"/>
                <a:cs typeface="Old Standard TT"/>
                <a:sym typeface="Old Standard TT"/>
              </a:rPr>
              <a:t>Lateral support for tubing structure down center</a:t>
            </a:r>
            <a:endParaRPr>
              <a:solidFill>
                <a:schemeClr val="dk1"/>
              </a:solidFill>
              <a:latin typeface="Old Standard TT"/>
              <a:ea typeface="Old Standard TT"/>
              <a:cs typeface="Old Standard TT"/>
              <a:sym typeface="Old Standard TT"/>
            </a:endParaRPr>
          </a:p>
          <a:p>
            <a:pPr indent="0" lvl="0" marL="0" rtl="0" algn="l">
              <a:lnSpc>
                <a:spcPct val="115000"/>
              </a:lnSpc>
              <a:spcBef>
                <a:spcPts val="360"/>
              </a:spcBef>
              <a:spcAft>
                <a:spcPts val="0"/>
              </a:spcAft>
              <a:buClr>
                <a:schemeClr val="dk1"/>
              </a:buClr>
              <a:buSzPts val="1100"/>
              <a:buFont typeface="Arial"/>
              <a:buNone/>
            </a:pPr>
            <a:r>
              <a:rPr lang="en-US">
                <a:solidFill>
                  <a:schemeClr val="dk1"/>
                </a:solidFill>
                <a:latin typeface="Old Standard TT"/>
                <a:ea typeface="Old Standard TT"/>
                <a:cs typeface="Old Standard TT"/>
                <a:sym typeface="Old Standard TT"/>
              </a:rPr>
              <a:t>Space Allocated for multiple sensor setups and Camera</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p>
        </p:txBody>
      </p:sp>
      <p:sp>
        <p:nvSpPr>
          <p:cNvPr id="238" name="Google Shape;238;g12f3afe06a3_0_22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d29cbefe8_2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d29cbefe8_2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Elliot</a:t>
            </a:r>
            <a:endParaRPr/>
          </a:p>
        </p:txBody>
      </p:sp>
      <p:sp>
        <p:nvSpPr>
          <p:cNvPr id="247" name="Google Shape;247;g12d29cbefe8_2_1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086e4801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086e480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t>Alex</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Xsens sensor fusion algorithm uses the data </a:t>
            </a:r>
            <a:r>
              <a:rPr lang="en-US" sz="1500"/>
              <a:t>acquired</a:t>
            </a:r>
            <a:r>
              <a:rPr lang="en-US" sz="1500"/>
              <a:t> from all three </a:t>
            </a:r>
            <a:r>
              <a:rPr lang="en-US" sz="1500"/>
              <a:t>types</a:t>
            </a:r>
            <a:r>
              <a:rPr lang="en-US" sz="1500"/>
              <a:t> of sensors to more accurately provide orientation measurements based on the direction of gravity by the accelerometer and the measurement of the direction of earth’s magnetic north by the magnetometer.</a:t>
            </a:r>
            <a:endParaRPr sz="1500"/>
          </a:p>
        </p:txBody>
      </p:sp>
      <p:sp>
        <p:nvSpPr>
          <p:cNvPr id="255" name="Google Shape;255;g13086e4801c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086e4801c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086e4801c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t>
            </a:r>
            <a:endParaRPr/>
          </a:p>
          <a:p>
            <a:pPr indent="0" lvl="0" marL="0" rtl="0" algn="l">
              <a:spcBef>
                <a:spcPts val="0"/>
              </a:spcBef>
              <a:spcAft>
                <a:spcPts val="0"/>
              </a:spcAft>
              <a:buNone/>
            </a:pPr>
            <a:r>
              <a:rPr lang="en-US"/>
              <a:t>One high altitude barometer and one low altitude barometer with high accuracy</a:t>
            </a:r>
            <a:endParaRPr/>
          </a:p>
        </p:txBody>
      </p:sp>
      <p:sp>
        <p:nvSpPr>
          <p:cNvPr id="265" name="Google Shape;265;g13086e4801c_0_1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086e4801c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086e4801c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t>
            </a:r>
            <a:endParaRPr/>
          </a:p>
        </p:txBody>
      </p:sp>
      <p:sp>
        <p:nvSpPr>
          <p:cNvPr id="275" name="Google Shape;275;g13086e4801c_0_2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03d23ce29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303d23ce29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t>Alex</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This camera gives us high enough resolution to be able to recognize key terrain markers and estimate horizontal position. In tandem with the Altimeter and orientation given directly by MTi-3 Sensor module, an estimated position in space relative to terrain can be manually calculated based on the timestamped data from all three devices.</a:t>
            </a:r>
            <a:endParaRPr sz="1500"/>
          </a:p>
        </p:txBody>
      </p:sp>
      <p:sp>
        <p:nvSpPr>
          <p:cNvPr id="284" name="Google Shape;284;g1303d23ce29_0_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01d991d87_2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01d991d87_2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Elliot</a:t>
            </a:r>
            <a:endParaRPr/>
          </a:p>
          <a:p>
            <a:pPr indent="0" lvl="0" marL="0" rtl="0" algn="l">
              <a:spcBef>
                <a:spcPts val="0"/>
              </a:spcBef>
              <a:spcAft>
                <a:spcPts val="0"/>
              </a:spcAft>
              <a:buNone/>
            </a:pPr>
            <a:r>
              <a:rPr lang="en-US"/>
              <a:t>If weight needs to be reduced, only use one support to offset the string tube</a:t>
            </a:r>
            <a:endParaRPr/>
          </a:p>
        </p:txBody>
      </p:sp>
      <p:sp>
        <p:nvSpPr>
          <p:cNvPr id="293" name="Google Shape;293;g1301d991d87_2_2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300" name="Google Shape;30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307" name="Google Shape;30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Questions for NASA rep:</a:t>
            </a:r>
            <a:endParaRPr/>
          </a:p>
          <a:p>
            <a:pPr indent="0" lvl="0" marL="0" rtl="0" algn="l">
              <a:spcBef>
                <a:spcPts val="0"/>
              </a:spcBef>
              <a:spcAft>
                <a:spcPts val="0"/>
              </a:spcAft>
              <a:buNone/>
            </a:pPr>
            <a:r>
              <a:rPr lang="en-US"/>
              <a:t>String routing around center of assembly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types of batteries can we send up without worrying about them exploding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Partially filled prints and print density in near vacuum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Can we get gps data from </a:t>
            </a:r>
            <a:r>
              <a:rPr lang="en-US"/>
              <a:t>balloon</a:t>
            </a:r>
            <a:r>
              <a:rPr lang="en-US"/>
              <a:t> assembly to compare with 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Extra weight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are we able to get gps data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01d991d87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01d991d8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en-US">
                <a:solidFill>
                  <a:schemeClr val="dk1"/>
                </a:solidFill>
                <a:latin typeface="Old Standard TT"/>
                <a:ea typeface="Old Standard TT"/>
                <a:cs typeface="Old Standard TT"/>
                <a:sym typeface="Old Standard TT"/>
              </a:rPr>
              <a:t>Integration: </a:t>
            </a:r>
            <a:r>
              <a:rPr lang="en-US">
                <a:solidFill>
                  <a:schemeClr val="dk1"/>
                </a:solidFill>
                <a:latin typeface="Old Standard TT"/>
                <a:ea typeface="Old Standard TT"/>
                <a:cs typeface="Old Standard TT"/>
                <a:sym typeface="Old Standard TT"/>
              </a:rPr>
              <a:t>By constantly taking acceleration values in three axes and orienting them correctly using the gyroscope and magnetometer, the velocity in relation to a fixed axes system can be found. Integrating again results in change in position in relation to these fixed axes. A flight path can be modeled based in this data.</a:t>
            </a:r>
            <a:endParaRPr>
              <a:solidFill>
                <a:schemeClr val="dk1"/>
              </a:solidFill>
              <a:latin typeface="Old Standard TT"/>
              <a:ea typeface="Old Standard TT"/>
              <a:cs typeface="Old Standard TT"/>
              <a:sym typeface="Old Standard TT"/>
            </a:endParaRPr>
          </a:p>
          <a:p>
            <a:pPr indent="0" lvl="0" marL="0" rtl="0" algn="l">
              <a:lnSpc>
                <a:spcPct val="115000"/>
              </a:lnSpc>
              <a:spcBef>
                <a:spcPts val="36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lnSpc>
                <a:spcPct val="115000"/>
              </a:lnSpc>
              <a:spcBef>
                <a:spcPts val="360"/>
              </a:spcBef>
              <a:spcAft>
                <a:spcPts val="0"/>
              </a:spcAft>
              <a:buNone/>
            </a:pPr>
            <a:r>
              <a:rPr lang="en-US">
                <a:solidFill>
                  <a:schemeClr val="dk1"/>
                </a:solidFill>
                <a:latin typeface="Old Standard TT"/>
                <a:ea typeface="Old Standard TT"/>
                <a:cs typeface="Old Standard TT"/>
                <a:sym typeface="Old Standard TT"/>
              </a:rPr>
              <a:t>Terrain Recognition: By looking at the pictures taken by the device upon decent, we may be able to manually correct and periodically correct our estimated position in order to narrow down possible landing zones if the IMU data is off by a significant margin.</a:t>
            </a:r>
            <a:endParaRPr>
              <a:solidFill>
                <a:schemeClr val="dk1"/>
              </a:solidFill>
              <a:latin typeface="Old Standard TT"/>
              <a:ea typeface="Old Standard TT"/>
              <a:cs typeface="Old Standard TT"/>
              <a:sym typeface="Old Standard TT"/>
            </a:endParaRPr>
          </a:p>
          <a:p>
            <a:pPr indent="0" lvl="0" marL="0" rtl="0" algn="l">
              <a:lnSpc>
                <a:spcPct val="115000"/>
              </a:lnSpc>
              <a:spcBef>
                <a:spcPts val="360"/>
              </a:spcBef>
              <a:spcAft>
                <a:spcPts val="0"/>
              </a:spcAft>
              <a:buNone/>
            </a:pPr>
            <a:r>
              <a:t/>
            </a:r>
            <a:endParaRPr>
              <a:solidFill>
                <a:schemeClr val="dk1"/>
              </a:solidFill>
              <a:latin typeface="Old Standard TT"/>
              <a:ea typeface="Old Standard TT"/>
              <a:cs typeface="Old Standard TT"/>
              <a:sym typeface="Old Standard TT"/>
            </a:endParaRPr>
          </a:p>
          <a:p>
            <a:pPr indent="0" lvl="0" marL="0" rtl="0" algn="l">
              <a:lnSpc>
                <a:spcPct val="115000"/>
              </a:lnSpc>
              <a:spcBef>
                <a:spcPts val="360"/>
              </a:spcBef>
              <a:spcAft>
                <a:spcPts val="0"/>
              </a:spcAft>
              <a:buNone/>
            </a:pPr>
            <a:r>
              <a:rPr lang="en-US">
                <a:solidFill>
                  <a:schemeClr val="dk1"/>
                </a:solidFill>
                <a:latin typeface="Old Standard TT"/>
                <a:ea typeface="Old Standard TT"/>
                <a:cs typeface="Old Standard TT"/>
                <a:sym typeface="Old Standard TT"/>
              </a:rPr>
              <a:t>Topography Comparison: For the entirety of the flight, the module will be taking altitude measurements. The altitude measurements taken at the beginning and end of the flight will be compared to a topographical map of the estimated landing area. The data point with the closest calculated height value when compared to the altimeter reading will be specified as the exact landing point.</a:t>
            </a:r>
            <a:endParaRPr>
              <a:solidFill>
                <a:schemeClr val="dk1"/>
              </a:solidFill>
              <a:latin typeface="Old Standard TT"/>
              <a:ea typeface="Old Standard TT"/>
              <a:cs typeface="Old Standard TT"/>
              <a:sym typeface="Old Standard TT"/>
            </a:endParaRPr>
          </a:p>
          <a:p>
            <a:pPr indent="0" lvl="0" marL="0" rtl="0" algn="l">
              <a:lnSpc>
                <a:spcPct val="115000"/>
              </a:lnSpc>
              <a:spcBef>
                <a:spcPts val="360"/>
              </a:spcBef>
              <a:spcAft>
                <a:spcPts val="0"/>
              </a:spcAft>
              <a:buClr>
                <a:schemeClr val="dk1"/>
              </a:buClr>
              <a:buSzPts val="1100"/>
              <a:buFont typeface="Arial"/>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a:p>
        </p:txBody>
      </p:sp>
      <p:sp>
        <p:nvSpPr>
          <p:cNvPr id="83" name="Google Shape;83;g1301d991d87_1_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0fc672b8d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0fc672b8d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130fc672b8d_0_5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0fc672b8d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0fc672b8d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130fc672b8d_0_2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d29cbefe8_2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d29cbefe8_2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chemeClr val="dk1"/>
              </a:buClr>
              <a:buSzPts val="1200"/>
              <a:buFont typeface="Old Standard TT"/>
              <a:buChar char="●"/>
            </a:pPr>
            <a:r>
              <a:rPr lang="en-US" sz="1200">
                <a:solidFill>
                  <a:schemeClr val="dk1"/>
                </a:solidFill>
                <a:latin typeface="Old Standard TT"/>
                <a:ea typeface="Old Standard TT"/>
                <a:cs typeface="Old Standard TT"/>
                <a:sym typeface="Old Standard TT"/>
              </a:rPr>
              <a:t>The most important set of data to get an accurate position, will be the linear acceleration readings. </a:t>
            </a:r>
            <a:endParaRPr sz="1200">
              <a:solidFill>
                <a:schemeClr val="dk1"/>
              </a:solidFill>
              <a:latin typeface="Old Standard TT"/>
              <a:ea typeface="Old Standard TT"/>
              <a:cs typeface="Old Standard TT"/>
              <a:sym typeface="Old Standard TT"/>
            </a:endParaRPr>
          </a:p>
          <a:p>
            <a:pPr indent="-304800" lvl="0" marL="457200" rtl="0" algn="l">
              <a:lnSpc>
                <a:spcPct val="115000"/>
              </a:lnSpc>
              <a:spcBef>
                <a:spcPts val="0"/>
              </a:spcBef>
              <a:spcAft>
                <a:spcPts val="0"/>
              </a:spcAft>
              <a:buClr>
                <a:schemeClr val="dk1"/>
              </a:buClr>
              <a:buSzPts val="1200"/>
              <a:buFont typeface="Old Standard TT"/>
              <a:buChar char="●"/>
            </a:pPr>
            <a:r>
              <a:rPr lang="en-US" sz="1200">
                <a:solidFill>
                  <a:schemeClr val="dk1"/>
                </a:solidFill>
                <a:latin typeface="Old Standard TT"/>
                <a:ea typeface="Old Standard TT"/>
                <a:cs typeface="Old Standard TT"/>
                <a:sym typeface="Old Standard TT"/>
              </a:rPr>
              <a:t>However, the craft will be spinning, and the orientation of the axis’ in relation to the ground will constantly be changing.</a:t>
            </a:r>
            <a:endParaRPr sz="1200">
              <a:solidFill>
                <a:schemeClr val="dk1"/>
              </a:solidFill>
              <a:latin typeface="Old Standard TT"/>
              <a:ea typeface="Old Standard TT"/>
              <a:cs typeface="Old Standard TT"/>
              <a:sym typeface="Old Standard TT"/>
            </a:endParaRPr>
          </a:p>
          <a:p>
            <a:pPr indent="-304800" lvl="0" marL="457200" rtl="0" algn="l">
              <a:lnSpc>
                <a:spcPct val="115000"/>
              </a:lnSpc>
              <a:spcBef>
                <a:spcPts val="0"/>
              </a:spcBef>
              <a:spcAft>
                <a:spcPts val="0"/>
              </a:spcAft>
              <a:buClr>
                <a:schemeClr val="dk1"/>
              </a:buClr>
              <a:buSzPts val="1200"/>
              <a:buFont typeface="Old Standard TT"/>
              <a:buChar char="●"/>
            </a:pPr>
            <a:r>
              <a:rPr lang="en-US" sz="1200">
                <a:solidFill>
                  <a:schemeClr val="dk1"/>
                </a:solidFill>
                <a:latin typeface="Old Standard TT"/>
                <a:ea typeface="Old Standard TT"/>
                <a:cs typeface="Old Standard TT"/>
                <a:sym typeface="Old Standard TT"/>
              </a:rPr>
              <a:t>To counteract this, a gyroscope will be used to record angular velocities</a:t>
            </a:r>
            <a:endParaRPr sz="1200">
              <a:solidFill>
                <a:schemeClr val="dk1"/>
              </a:solidFill>
              <a:latin typeface="Old Standard TT"/>
              <a:ea typeface="Old Standard TT"/>
              <a:cs typeface="Old Standard TT"/>
              <a:sym typeface="Old Standard TT"/>
            </a:endParaRPr>
          </a:p>
          <a:p>
            <a:pPr indent="-304800" lvl="0" marL="457200" rtl="0" algn="l">
              <a:lnSpc>
                <a:spcPct val="115000"/>
              </a:lnSpc>
              <a:spcBef>
                <a:spcPts val="0"/>
              </a:spcBef>
              <a:spcAft>
                <a:spcPts val="0"/>
              </a:spcAft>
              <a:buClr>
                <a:schemeClr val="dk1"/>
              </a:buClr>
              <a:buSzPts val="1200"/>
              <a:buFont typeface="Old Standard TT"/>
              <a:buChar char="●"/>
            </a:pPr>
            <a:r>
              <a:rPr lang="en-US" sz="1200">
                <a:solidFill>
                  <a:schemeClr val="dk1"/>
                </a:solidFill>
                <a:latin typeface="Old Standard TT"/>
                <a:ea typeface="Old Standard TT"/>
                <a:cs typeface="Old Standard TT"/>
                <a:sym typeface="Old Standard TT"/>
              </a:rPr>
              <a:t>This data can then be used to calculate the change in degree of the accelerometer from the original orientation</a:t>
            </a:r>
            <a:endParaRPr sz="1200">
              <a:solidFill>
                <a:schemeClr val="dk1"/>
              </a:solidFill>
              <a:latin typeface="Old Standard TT"/>
              <a:ea typeface="Old Standard TT"/>
              <a:cs typeface="Old Standard TT"/>
              <a:sym typeface="Old Standard TT"/>
            </a:endParaRPr>
          </a:p>
          <a:p>
            <a:pPr indent="-304800" lvl="0" marL="457200" rtl="0" algn="l">
              <a:lnSpc>
                <a:spcPct val="115000"/>
              </a:lnSpc>
              <a:spcBef>
                <a:spcPts val="0"/>
              </a:spcBef>
              <a:spcAft>
                <a:spcPts val="0"/>
              </a:spcAft>
              <a:buClr>
                <a:schemeClr val="dk1"/>
              </a:buClr>
              <a:buSzPts val="1200"/>
              <a:buFont typeface="Old Standard TT"/>
              <a:buChar char="●"/>
            </a:pPr>
            <a:r>
              <a:rPr lang="en-US" sz="1200">
                <a:solidFill>
                  <a:schemeClr val="dk1"/>
                </a:solidFill>
                <a:latin typeface="Old Standard TT"/>
                <a:ea typeface="Old Standard TT"/>
                <a:cs typeface="Old Standard TT"/>
                <a:sym typeface="Old Standard TT"/>
              </a:rPr>
              <a:t>Throughout the flight, these changes in theta will be continuously accounted for, and the linear acceleration values will be calculated by the summing the components in the original axes directions</a:t>
            </a:r>
            <a:endParaRPr sz="1200">
              <a:solidFill>
                <a:schemeClr val="dk1"/>
              </a:solidFill>
              <a:latin typeface="Old Standard TT"/>
              <a:ea typeface="Old Standard TT"/>
              <a:cs typeface="Old Standard TT"/>
              <a:sym typeface="Old Standard TT"/>
            </a:endParaRPr>
          </a:p>
          <a:p>
            <a:pPr indent="-304800" lvl="0" marL="457200" rtl="0" algn="l">
              <a:lnSpc>
                <a:spcPct val="115000"/>
              </a:lnSpc>
              <a:spcBef>
                <a:spcPts val="0"/>
              </a:spcBef>
              <a:spcAft>
                <a:spcPts val="0"/>
              </a:spcAft>
              <a:buClr>
                <a:schemeClr val="dk1"/>
              </a:buClr>
              <a:buSzPts val="1200"/>
              <a:buFont typeface="Old Standard TT"/>
              <a:buChar char="●"/>
            </a:pPr>
            <a:r>
              <a:rPr lang="en-US" sz="1200">
                <a:solidFill>
                  <a:schemeClr val="dk1"/>
                </a:solidFill>
                <a:latin typeface="Old Standard TT"/>
                <a:ea typeface="Old Standard TT"/>
                <a:cs typeface="Old Standard TT"/>
                <a:sym typeface="Old Standard TT"/>
              </a:rPr>
              <a:t>The acceleration values can then be converted to velocity, which will then be compared to our barometric data, and then from this corrected velocity data, position can be calculated</a:t>
            </a:r>
            <a:endParaRPr sz="1000"/>
          </a:p>
        </p:txBody>
      </p:sp>
      <p:sp>
        <p:nvSpPr>
          <p:cNvPr id="115" name="Google Shape;115;g12d29cbefe8_2_3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0ddeed96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30ddeed9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130ddeed96d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0fc672b8d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0fc672b8d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t>
            </a:r>
            <a:endParaRPr/>
          </a:p>
        </p:txBody>
      </p:sp>
      <p:sp>
        <p:nvSpPr>
          <p:cNvPr id="135" name="Google Shape;135;g130fc672b8d_0_4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086e4801c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086e4801c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a:t>Alex</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By calculating the rotation matrix (</a:t>
            </a:r>
            <a:r>
              <a:rPr lang="en-US" sz="2000">
                <a:solidFill>
                  <a:schemeClr val="dk1"/>
                </a:solidFill>
              </a:rPr>
              <a:t>R</a:t>
            </a:r>
            <a:r>
              <a:rPr baseline="-25000" lang="en-US" sz="2000">
                <a:solidFill>
                  <a:schemeClr val="dk1"/>
                </a:solidFill>
              </a:rPr>
              <a:t>LS</a:t>
            </a:r>
            <a:r>
              <a:rPr lang="en-US" sz="2000">
                <a:solidFill>
                  <a:schemeClr val="dk1"/>
                </a:solidFill>
              </a:rPr>
              <a:t>) and multiplying it by the sensors acceleration values (x</a:t>
            </a:r>
            <a:r>
              <a:rPr baseline="-25000" lang="en-US" sz="2000">
                <a:solidFill>
                  <a:schemeClr val="dk1"/>
                </a:solidFill>
              </a:rPr>
              <a:t>s</a:t>
            </a:r>
            <a:r>
              <a:rPr lang="en-US" sz="2000">
                <a:solidFill>
                  <a:schemeClr val="dk1"/>
                </a:solidFill>
              </a:rPr>
              <a:t>), we get the acceleration of the sensor in reference to a fixed global coordinate system which we can then integrate twice to find position in relation to a starting point on the earth’s surface.</a:t>
            </a:r>
            <a:endParaRPr sz="2000"/>
          </a:p>
        </p:txBody>
      </p:sp>
      <p:sp>
        <p:nvSpPr>
          <p:cNvPr id="145" name="Google Shape;145;g13086e4801c_0_4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g12f3afe06a3_0_321"/>
          <p:cNvSpPr/>
          <p:nvPr/>
        </p:nvSpPr>
        <p:spPr>
          <a:xfrm>
            <a:off x="0" y="133"/>
            <a:ext cx="9144000" cy="228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g12f3afe06a3_0_321"/>
          <p:cNvCxnSpPr/>
          <p:nvPr/>
        </p:nvCxnSpPr>
        <p:spPr>
          <a:xfrm>
            <a:off x="641934" y="4796667"/>
            <a:ext cx="390300" cy="0"/>
          </a:xfrm>
          <a:prstGeom prst="straightConnector1">
            <a:avLst/>
          </a:prstGeom>
          <a:noFill/>
          <a:ln cap="flat" cmpd="sng" w="28575">
            <a:solidFill>
              <a:schemeClr val="accent1"/>
            </a:solidFill>
            <a:prstDash val="solid"/>
            <a:round/>
            <a:headEnd len="sm" w="sm" type="none"/>
            <a:tailEnd len="sm" w="sm" type="none"/>
          </a:ln>
        </p:spPr>
      </p:cxnSp>
      <p:sp>
        <p:nvSpPr>
          <p:cNvPr id="16" name="Google Shape;16;g12f3afe06a3_0_321"/>
          <p:cNvSpPr txBox="1"/>
          <p:nvPr>
            <p:ph type="ctrTitle"/>
          </p:nvPr>
        </p:nvSpPr>
        <p:spPr>
          <a:xfrm>
            <a:off x="512700" y="2524400"/>
            <a:ext cx="8118600" cy="2030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7" name="Google Shape;17;g12f3afe06a3_0_321"/>
          <p:cNvSpPr txBox="1"/>
          <p:nvPr>
            <p:ph idx="1" type="subTitle"/>
          </p:nvPr>
        </p:nvSpPr>
        <p:spPr>
          <a:xfrm>
            <a:off x="512700" y="5120852"/>
            <a:ext cx="8118600" cy="105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8" name="Google Shape;18;g12f3afe06a3_0_32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g12f3afe06a3_0_361"/>
          <p:cNvSpPr txBox="1"/>
          <p:nvPr>
            <p:ph hasCustomPrompt="1" type="title"/>
          </p:nvPr>
        </p:nvSpPr>
        <p:spPr>
          <a:xfrm>
            <a:off x="311700" y="1386200"/>
            <a:ext cx="8520600" cy="2808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5" name="Google Shape;55;g12f3afe06a3_0_361"/>
          <p:cNvSpPr txBox="1"/>
          <p:nvPr>
            <p:ph idx="1" type="body"/>
          </p:nvPr>
        </p:nvSpPr>
        <p:spPr>
          <a:xfrm>
            <a:off x="311700" y="43045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g12f3afe06a3_0_36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g12f3afe06a3_0_36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g12f3afe06a3_0_36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1" name="Google Shape;61;g12f3afe06a3_0_36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2" name="Google Shape;62;g12f3afe06a3_0_367"/>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g12f3afe06a3_0_367"/>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g12f3afe06a3_0_367"/>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g12f3afe06a3_0_327"/>
          <p:cNvCxnSpPr/>
          <p:nvPr/>
        </p:nvCxnSpPr>
        <p:spPr>
          <a:xfrm>
            <a:off x="641934" y="4796667"/>
            <a:ext cx="390300" cy="0"/>
          </a:xfrm>
          <a:prstGeom prst="straightConnector1">
            <a:avLst/>
          </a:prstGeom>
          <a:noFill/>
          <a:ln cap="flat" cmpd="sng" w="28575">
            <a:solidFill>
              <a:schemeClr val="lt2"/>
            </a:solidFill>
            <a:prstDash val="solid"/>
            <a:round/>
            <a:headEnd len="sm" w="sm" type="none"/>
            <a:tailEnd len="sm" w="sm" type="none"/>
          </a:ln>
        </p:spPr>
      </p:cxnSp>
      <p:sp>
        <p:nvSpPr>
          <p:cNvPr id="21" name="Google Shape;21;g12f3afe06a3_0_327"/>
          <p:cNvSpPr txBox="1"/>
          <p:nvPr>
            <p:ph type="title"/>
          </p:nvPr>
        </p:nvSpPr>
        <p:spPr>
          <a:xfrm>
            <a:off x="512700" y="2524400"/>
            <a:ext cx="8118600" cy="20304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22" name="Google Shape;22;g12f3afe06a3_0_32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12f3afe06a3_0_331"/>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12f3afe06a3_0_331"/>
          <p:cNvSpPr txBox="1"/>
          <p:nvPr>
            <p:ph type="title"/>
          </p:nvPr>
        </p:nvSpPr>
        <p:spPr>
          <a:xfrm>
            <a:off x="311700" y="593367"/>
            <a:ext cx="8520600" cy="817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g12f3afe06a3_0_331"/>
          <p:cNvSpPr txBox="1"/>
          <p:nvPr>
            <p:ph idx="1" type="body"/>
          </p:nvPr>
        </p:nvSpPr>
        <p:spPr>
          <a:xfrm>
            <a:off x="311700" y="1562133"/>
            <a:ext cx="8520600" cy="4529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g12f3afe06a3_0_33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g12f3afe06a3_0_336"/>
          <p:cNvSpPr txBox="1"/>
          <p:nvPr>
            <p:ph type="title"/>
          </p:nvPr>
        </p:nvSpPr>
        <p:spPr>
          <a:xfrm>
            <a:off x="311700" y="593367"/>
            <a:ext cx="8520600" cy="817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g12f3afe06a3_0_336"/>
          <p:cNvSpPr txBox="1"/>
          <p:nvPr>
            <p:ph idx="1" type="body"/>
          </p:nvPr>
        </p:nvSpPr>
        <p:spPr>
          <a:xfrm>
            <a:off x="311700" y="1562233"/>
            <a:ext cx="3999900" cy="4529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12f3afe06a3_0_336"/>
          <p:cNvSpPr txBox="1"/>
          <p:nvPr>
            <p:ph idx="2" type="body"/>
          </p:nvPr>
        </p:nvSpPr>
        <p:spPr>
          <a:xfrm>
            <a:off x="4832400" y="1562233"/>
            <a:ext cx="3999900" cy="4529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g12f3afe06a3_0_33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g12f3afe06a3_0_341"/>
          <p:cNvSpPr txBox="1"/>
          <p:nvPr>
            <p:ph type="title"/>
          </p:nvPr>
        </p:nvSpPr>
        <p:spPr>
          <a:xfrm>
            <a:off x="311700" y="593367"/>
            <a:ext cx="8520600" cy="817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 name="Google Shape;35;g12f3afe06a3_0_34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12f3afe06a3_0_344"/>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g12f3afe06a3_0_344"/>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 name="Google Shape;39;g12f3afe06a3_0_34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g12f3afe06a3_0_348"/>
          <p:cNvSpPr txBox="1"/>
          <p:nvPr>
            <p:ph type="title"/>
          </p:nvPr>
        </p:nvSpPr>
        <p:spPr>
          <a:xfrm>
            <a:off x="490250" y="701800"/>
            <a:ext cx="5604000" cy="5454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42" name="Google Shape;42;g12f3afe06a3_0_34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g12f3afe06a3_0_351"/>
          <p:cNvSpPr/>
          <p:nvPr/>
        </p:nvSpPr>
        <p:spPr>
          <a:xfrm>
            <a:off x="4572000" y="-33"/>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g12f3afe06a3_0_351"/>
          <p:cNvCxnSpPr/>
          <p:nvPr/>
        </p:nvCxnSpPr>
        <p:spPr>
          <a:xfrm>
            <a:off x="5029675" y="5994000"/>
            <a:ext cx="686400" cy="0"/>
          </a:xfrm>
          <a:prstGeom prst="straightConnector1">
            <a:avLst/>
          </a:prstGeom>
          <a:noFill/>
          <a:ln cap="flat" cmpd="sng" w="19050">
            <a:solidFill>
              <a:schemeClr val="lt2"/>
            </a:solidFill>
            <a:prstDash val="solid"/>
            <a:round/>
            <a:headEnd len="sm" w="sm" type="none"/>
            <a:tailEnd len="sm" w="sm" type="none"/>
          </a:ln>
        </p:spPr>
      </p:cxnSp>
      <p:sp>
        <p:nvSpPr>
          <p:cNvPr id="46" name="Google Shape;46;g12f3afe06a3_0_351"/>
          <p:cNvSpPr txBox="1"/>
          <p:nvPr>
            <p:ph type="title"/>
          </p:nvPr>
        </p:nvSpPr>
        <p:spPr>
          <a:xfrm>
            <a:off x="265500" y="1843133"/>
            <a:ext cx="4045200" cy="1777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7" name="Google Shape;47;g12f3afe06a3_0_351"/>
          <p:cNvSpPr txBox="1"/>
          <p:nvPr>
            <p:ph idx="1" type="subTitle"/>
          </p:nvPr>
        </p:nvSpPr>
        <p:spPr>
          <a:xfrm>
            <a:off x="265500" y="3692001"/>
            <a:ext cx="4045200" cy="1794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g12f3afe06a3_0_351"/>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9" name="Google Shape;49;g12f3afe06a3_0_35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12f3afe06a3_0_358"/>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2" name="Google Shape;52;g12f3afe06a3_0_35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9" name="Shape 9"/>
        <p:cNvGrpSpPr/>
        <p:nvPr/>
      </p:nvGrpSpPr>
      <p:grpSpPr>
        <a:xfrm>
          <a:off x="0" y="0"/>
          <a:ext cx="0" cy="0"/>
          <a:chOff x="0" y="0"/>
          <a:chExt cx="0" cy="0"/>
        </a:xfrm>
      </p:grpSpPr>
      <p:sp>
        <p:nvSpPr>
          <p:cNvPr id="10" name="Google Shape;10;g12f3afe06a3_0_317"/>
          <p:cNvSpPr txBox="1"/>
          <p:nvPr>
            <p:ph type="title"/>
          </p:nvPr>
        </p:nvSpPr>
        <p:spPr>
          <a:xfrm>
            <a:off x="311700" y="593367"/>
            <a:ext cx="8520600" cy="817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11" name="Google Shape;11;g12f3afe06a3_0_317"/>
          <p:cNvSpPr txBox="1"/>
          <p:nvPr>
            <p:ph idx="1" type="body"/>
          </p:nvPr>
        </p:nvSpPr>
        <p:spPr>
          <a:xfrm>
            <a:off x="311700" y="1562133"/>
            <a:ext cx="8520600" cy="4529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12" name="Google Shape;12;g12f3afe06a3_0_31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jpg"/><Relationship Id="rId5"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www.newark.com/xsens/mti-3-0i-dk/dev-kit-3-axis-accel-gyro-magnetometer/dp/68AJ1969?st=MTI" TargetMode="External"/><Relationship Id="rId4" Type="http://schemas.openxmlformats.org/officeDocument/2006/relationships/hyperlink" Target="https://www.adafruit.com/product/5046" TargetMode="External"/><Relationship Id="rId9" Type="http://schemas.openxmlformats.org/officeDocument/2006/relationships/hyperlink" Target="https://www.amazon.com/dp/B013JUKZ48?ref_=cm_sw_r_cp_ud_dp_H1N4WAHX4CE9QSWHWTDX" TargetMode="External"/><Relationship Id="rId5" Type="http://schemas.openxmlformats.org/officeDocument/2006/relationships/hyperlink" Target="https://www.digikey.com/short/395cr20b" TargetMode="External"/><Relationship Id="rId6" Type="http://schemas.openxmlformats.org/officeDocument/2006/relationships/hyperlink" Target="https://www.amazon.com/dp/B09DPMS6HN/ref=sspa_dk_detail_3?pd_rd_i=B09DPP6BNP&amp;pd_rd_w=51zXR&amp;content-id=amzn1.sym.d533dd31-f352-432f-87d0-ace6fec162b4&amp;pf_rd_p=d533dd31-f352-432f-87d0-ace6fec162b4&amp;pf_rd_r=DVMA8EPBN7JAQNH25K2T&amp;pd_rd_wg=4oBdv&amp;pd_rd_r=a418c8de-f327-4c33-8c9e-5ff871928531&amp;s=electronics&amp;smid=A3JZ0E8P9D7DI&amp;spLa=ZW5jcnlwdGVkUXVhbGlmaWVyPUExNFRTNDVTTk5LQUFHJmVuY3J5cHRlZElkPUEwMzE3NzIzMjBNVFlJWVI5T1Q5MiZlbmNyeXB0ZWRBZElkPUExMDI4MTYzMzczU1U1RFBIN0pQOCZ3aWRnZXROYW1lPXNwX2RldGFpbF90aGVtYXRpYyZhY3Rpb249Y2xpY2tSZWRpcmVjdCZkb05vdExvZ0NsaWNrPXRydWU&amp;th=1" TargetMode="External"/><Relationship Id="rId7" Type="http://schemas.openxmlformats.org/officeDocument/2006/relationships/hyperlink" Target="https://www.adafruit.com/product/2796?gclid=Cj0KCQjwnNyUBhCZARIsAI9AYlGCvJFlkWMSqo_idFkQyNiXRQDk4xGau2fCj78oBqWVjiO-0ORbeWQaApRqEALw_wcB" TargetMode="External"/><Relationship Id="rId8" Type="http://schemas.openxmlformats.org/officeDocument/2006/relationships/hyperlink" Target="https://www.adafruit.com/product/2796?gclid=Cj0KCQjwnNyUBhCZARIsAI9AYlGCvJFlkWMSqo_idFkQyNiXRQDk4xGau2fCj78oBqWVjiO-0ORbeWQaApRqEALw_wc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
          <p:cNvSpPr txBox="1"/>
          <p:nvPr>
            <p:ph type="ctrTitle"/>
          </p:nvPr>
        </p:nvSpPr>
        <p:spPr>
          <a:xfrm>
            <a:off x="685800" y="509125"/>
            <a:ext cx="7772400" cy="3026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5000">
                <a:solidFill>
                  <a:schemeClr val="dk1"/>
                </a:solidFill>
                <a:latin typeface="Arial"/>
                <a:ea typeface="Arial"/>
                <a:cs typeface="Arial"/>
                <a:sym typeface="Arial"/>
              </a:rPr>
              <a:t>Backup Inertial</a:t>
            </a:r>
            <a:endParaRPr sz="50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US" sz="5000">
                <a:solidFill>
                  <a:schemeClr val="dk1"/>
                </a:solidFill>
                <a:latin typeface="Arial"/>
                <a:ea typeface="Arial"/>
                <a:cs typeface="Arial"/>
                <a:sym typeface="Arial"/>
              </a:rPr>
              <a:t>Navigation System</a:t>
            </a:r>
            <a:endParaRPr sz="5000">
              <a:solidFill>
                <a:schemeClr val="dk1"/>
              </a:solidFill>
              <a:latin typeface="Arial"/>
              <a:ea typeface="Arial"/>
              <a:cs typeface="Arial"/>
              <a:sym typeface="Arial"/>
            </a:endParaRPr>
          </a:p>
          <a:p>
            <a:pPr indent="0" lvl="0" marL="0" rtl="0" algn="ctr">
              <a:lnSpc>
                <a:spcPct val="100000"/>
              </a:lnSpc>
              <a:spcBef>
                <a:spcPts val="0"/>
              </a:spcBef>
              <a:spcAft>
                <a:spcPts val="0"/>
              </a:spcAft>
              <a:buClr>
                <a:schemeClr val="dk2"/>
              </a:buClr>
              <a:buSzPts val="4400"/>
              <a:buFont typeface="Arial"/>
              <a:buNone/>
            </a:pPr>
            <a:r>
              <a:rPr lang="en-US">
                <a:latin typeface="Arial"/>
                <a:ea typeface="Arial"/>
                <a:cs typeface="Arial"/>
                <a:sym typeface="Arial"/>
              </a:rPr>
              <a:t>(</a:t>
            </a:r>
            <a:r>
              <a:rPr lang="en-US">
                <a:latin typeface="Arial"/>
                <a:ea typeface="Arial"/>
                <a:cs typeface="Arial"/>
                <a:sym typeface="Arial"/>
              </a:rPr>
              <a:t>B.I.N.S.)</a:t>
            </a:r>
            <a:br>
              <a:rPr i="0" lang="en-US" sz="4400" u="none">
                <a:solidFill>
                  <a:schemeClr val="dk2"/>
                </a:solidFill>
                <a:latin typeface="Arial"/>
                <a:ea typeface="Arial"/>
                <a:cs typeface="Arial"/>
                <a:sym typeface="Arial"/>
              </a:rPr>
            </a:br>
            <a:r>
              <a:rPr i="0" lang="en-US" sz="2800" u="none">
                <a:solidFill>
                  <a:schemeClr val="lt1"/>
                </a:solidFill>
                <a:latin typeface="Arial"/>
                <a:ea typeface="Arial"/>
                <a:cs typeface="Arial"/>
                <a:sym typeface="Arial"/>
              </a:rPr>
              <a:t>Prelimina</a:t>
            </a:r>
            <a:r>
              <a:rPr lang="en-US" sz="2800">
                <a:solidFill>
                  <a:schemeClr val="lt1"/>
                </a:solidFill>
                <a:latin typeface="Arial"/>
                <a:ea typeface="Arial"/>
                <a:cs typeface="Arial"/>
                <a:sym typeface="Arial"/>
              </a:rPr>
              <a:t>r</a:t>
            </a:r>
            <a:r>
              <a:rPr i="0" lang="en-US" sz="2800" u="none">
                <a:solidFill>
                  <a:schemeClr val="lt1"/>
                </a:solidFill>
                <a:latin typeface="Arial"/>
                <a:ea typeface="Arial"/>
                <a:cs typeface="Arial"/>
                <a:sym typeface="Arial"/>
              </a:rPr>
              <a:t>y Design Review</a:t>
            </a:r>
            <a:endParaRPr>
              <a:solidFill>
                <a:schemeClr val="lt1"/>
              </a:solidFill>
              <a:latin typeface="Arial"/>
              <a:ea typeface="Arial"/>
              <a:cs typeface="Arial"/>
              <a:sym typeface="Arial"/>
            </a:endParaRPr>
          </a:p>
        </p:txBody>
      </p:sp>
      <p:sp>
        <p:nvSpPr>
          <p:cNvPr id="71" name="Google Shape;71;p1"/>
          <p:cNvSpPr txBox="1"/>
          <p:nvPr>
            <p:ph idx="1" type="subTitle"/>
          </p:nvPr>
        </p:nvSpPr>
        <p:spPr>
          <a:xfrm>
            <a:off x="1371600" y="3696050"/>
            <a:ext cx="6400800" cy="2596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lang="en-US">
                <a:solidFill>
                  <a:schemeClr val="lt1"/>
                </a:solidFill>
                <a:latin typeface="Arial"/>
                <a:ea typeface="Arial"/>
                <a:cs typeface="Arial"/>
                <a:sym typeface="Arial"/>
              </a:rPr>
              <a:t>Colorado State University</a:t>
            </a:r>
            <a:endParaRPr>
              <a:solidFill>
                <a:schemeClr val="lt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Arial"/>
              <a:buNone/>
            </a:pPr>
            <a:r>
              <a:rPr i="0" lang="en-US" sz="3200" u="none">
                <a:solidFill>
                  <a:schemeClr val="lt1"/>
                </a:solidFill>
                <a:latin typeface="Arial"/>
                <a:ea typeface="Arial"/>
                <a:cs typeface="Arial"/>
                <a:sym typeface="Arial"/>
              </a:rPr>
              <a:t>Team Members:</a:t>
            </a:r>
            <a:endParaRPr sz="1620">
              <a:solidFill>
                <a:schemeClr val="lt1"/>
              </a:solidFill>
              <a:latin typeface="Arial"/>
              <a:ea typeface="Arial"/>
              <a:cs typeface="Arial"/>
              <a:sym typeface="Arial"/>
            </a:endParaRPr>
          </a:p>
          <a:p>
            <a:pPr indent="0" lvl="0" marL="0" rtl="0" algn="ctr">
              <a:lnSpc>
                <a:spcPct val="80000"/>
              </a:lnSpc>
              <a:spcBef>
                <a:spcPts val="0"/>
              </a:spcBef>
              <a:spcAft>
                <a:spcPts val="0"/>
              </a:spcAft>
              <a:buClr>
                <a:schemeClr val="dk1"/>
              </a:buClr>
              <a:buSzPts val="440"/>
              <a:buFont typeface="Arial"/>
              <a:buNone/>
            </a:pPr>
            <a:r>
              <a:rPr lang="en-US" sz="1620">
                <a:solidFill>
                  <a:schemeClr val="lt1"/>
                </a:solidFill>
                <a:latin typeface="Arial"/>
                <a:ea typeface="Arial"/>
                <a:cs typeface="Arial"/>
                <a:sym typeface="Arial"/>
              </a:rPr>
              <a:t>Graham Avers</a:t>
            </a:r>
            <a:endParaRPr sz="1620">
              <a:solidFill>
                <a:schemeClr val="lt1"/>
              </a:solidFill>
              <a:latin typeface="Arial"/>
              <a:ea typeface="Arial"/>
              <a:cs typeface="Arial"/>
              <a:sym typeface="Arial"/>
            </a:endParaRPr>
          </a:p>
          <a:p>
            <a:pPr indent="0" lvl="0" marL="0" rtl="0" algn="ctr">
              <a:lnSpc>
                <a:spcPct val="80000"/>
              </a:lnSpc>
              <a:spcBef>
                <a:spcPts val="0"/>
              </a:spcBef>
              <a:spcAft>
                <a:spcPts val="0"/>
              </a:spcAft>
              <a:buClr>
                <a:schemeClr val="dk1"/>
              </a:buClr>
              <a:buSzPts val="440"/>
              <a:buFont typeface="Arial"/>
              <a:buNone/>
            </a:pPr>
            <a:r>
              <a:rPr lang="en-US" sz="1620">
                <a:solidFill>
                  <a:schemeClr val="lt1"/>
                </a:solidFill>
                <a:latin typeface="Arial"/>
                <a:ea typeface="Arial"/>
                <a:cs typeface="Arial"/>
                <a:sym typeface="Arial"/>
              </a:rPr>
              <a:t>Elliot Matlack</a:t>
            </a:r>
            <a:endParaRPr sz="1620">
              <a:solidFill>
                <a:schemeClr val="lt1"/>
              </a:solidFill>
              <a:latin typeface="Arial"/>
              <a:ea typeface="Arial"/>
              <a:cs typeface="Arial"/>
              <a:sym typeface="Arial"/>
            </a:endParaRPr>
          </a:p>
          <a:p>
            <a:pPr indent="0" lvl="0" marL="0" rtl="0" algn="ctr">
              <a:lnSpc>
                <a:spcPct val="80000"/>
              </a:lnSpc>
              <a:spcBef>
                <a:spcPts val="0"/>
              </a:spcBef>
              <a:spcAft>
                <a:spcPts val="0"/>
              </a:spcAft>
              <a:buClr>
                <a:schemeClr val="dk1"/>
              </a:buClr>
              <a:buSzPts val="440"/>
              <a:buFont typeface="Arial"/>
              <a:buNone/>
            </a:pPr>
            <a:r>
              <a:rPr lang="en-US" sz="1620">
                <a:solidFill>
                  <a:schemeClr val="lt1"/>
                </a:solidFill>
                <a:latin typeface="Arial"/>
                <a:ea typeface="Arial"/>
                <a:cs typeface="Arial"/>
                <a:sym typeface="Arial"/>
              </a:rPr>
              <a:t>Alex Eriksson</a:t>
            </a:r>
            <a:endParaRPr>
              <a:solidFill>
                <a:schemeClr val="lt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Arial"/>
              <a:buNone/>
            </a:pPr>
            <a:r>
              <a:rPr i="0" lang="en-US" sz="3200" u="none">
                <a:solidFill>
                  <a:schemeClr val="lt1"/>
                </a:solidFill>
                <a:latin typeface="Arial"/>
                <a:ea typeface="Arial"/>
                <a:cs typeface="Arial"/>
                <a:sym typeface="Arial"/>
              </a:rPr>
              <a:t>Date:</a:t>
            </a:r>
            <a:endParaRPr i="0" sz="3200" u="none">
              <a:solidFill>
                <a:schemeClr val="lt1"/>
              </a:solidFill>
              <a:latin typeface="Arial"/>
              <a:ea typeface="Arial"/>
              <a:cs typeface="Arial"/>
              <a:sym typeface="Arial"/>
            </a:endParaRPr>
          </a:p>
          <a:p>
            <a:pPr indent="0" lvl="0" marL="0" rtl="0" algn="ctr">
              <a:lnSpc>
                <a:spcPct val="80000"/>
              </a:lnSpc>
              <a:spcBef>
                <a:spcPts val="0"/>
              </a:spcBef>
              <a:spcAft>
                <a:spcPts val="0"/>
              </a:spcAft>
              <a:buClr>
                <a:schemeClr val="dk1"/>
              </a:buClr>
              <a:buSzPts val="440"/>
              <a:buFont typeface="Arial"/>
              <a:buNone/>
            </a:pPr>
            <a:r>
              <a:rPr lang="en-US" sz="1620">
                <a:solidFill>
                  <a:schemeClr val="lt1"/>
                </a:solidFill>
                <a:latin typeface="Arial"/>
                <a:ea typeface="Arial"/>
                <a:cs typeface="Arial"/>
                <a:sym typeface="Arial"/>
              </a:rPr>
              <a:t>06/02/2022</a:t>
            </a:r>
            <a:endParaRPr>
              <a:solidFill>
                <a:schemeClr val="lt1"/>
              </a:solidFill>
              <a:latin typeface="Arial"/>
              <a:ea typeface="Arial"/>
              <a:cs typeface="Arial"/>
              <a:sym typeface="Arial"/>
            </a:endParaRPr>
          </a:p>
        </p:txBody>
      </p:sp>
      <p:sp>
        <p:nvSpPr>
          <p:cNvPr id="72" name="Google Shape;72;p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30fc672b8d_0_0"/>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Code: Velocity and Position Calculations</a:t>
            </a:r>
            <a:endParaRPr>
              <a:latin typeface="Arial"/>
              <a:ea typeface="Arial"/>
              <a:cs typeface="Arial"/>
              <a:sym typeface="Arial"/>
            </a:endParaRPr>
          </a:p>
        </p:txBody>
      </p:sp>
      <p:sp>
        <p:nvSpPr>
          <p:cNvPr id="157" name="Google Shape;157;g130fc672b8d_0_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400">
                <a:latin typeface="Arial"/>
                <a:ea typeface="Arial"/>
                <a:cs typeface="Arial"/>
                <a:sym typeface="Arial"/>
              </a:rPr>
              <a:t>Integrate Acceleration data points using rectangle method:</a:t>
            </a:r>
            <a:endParaRPr sz="2400">
              <a:latin typeface="Arial"/>
              <a:ea typeface="Arial"/>
              <a:cs typeface="Arial"/>
              <a:sym typeface="Arial"/>
            </a:endParaRPr>
          </a:p>
          <a:p>
            <a:pPr indent="0" lvl="0" marL="457200" rtl="0" algn="l">
              <a:spcBef>
                <a:spcPts val="360"/>
              </a:spcBef>
              <a:spcAft>
                <a:spcPts val="0"/>
              </a:spcAft>
              <a:buNone/>
            </a:pPr>
            <a:r>
              <a:rPr lang="en-US" sz="2400">
                <a:latin typeface="Arial"/>
                <a:ea typeface="Arial"/>
                <a:cs typeface="Arial"/>
                <a:sym typeface="Arial"/>
              </a:rPr>
              <a:t>Velocity(t) = Velocity(t-dt) + Acceleration(t) * dt</a:t>
            </a:r>
            <a:endParaRPr sz="2400">
              <a:latin typeface="Arial"/>
              <a:ea typeface="Arial"/>
              <a:cs typeface="Arial"/>
              <a:sym typeface="Arial"/>
            </a:endParaRPr>
          </a:p>
          <a:p>
            <a:pPr indent="0" lvl="0" marL="457200" rtl="0" algn="l">
              <a:spcBef>
                <a:spcPts val="360"/>
              </a:spcBef>
              <a:spcAft>
                <a:spcPts val="0"/>
              </a:spcAft>
              <a:buNone/>
            </a:pPr>
            <a:r>
              <a:rPr lang="en-US" sz="2400">
                <a:latin typeface="Arial"/>
                <a:ea typeface="Arial"/>
                <a:cs typeface="Arial"/>
                <a:sym typeface="Arial"/>
              </a:rPr>
              <a:t>Position(t) = Position(t-dt) + Velocity(t) * dt</a:t>
            </a:r>
            <a:endParaRPr sz="2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lang="en-US" sz="2400">
                <a:latin typeface="Arial"/>
                <a:ea typeface="Arial"/>
                <a:cs typeface="Arial"/>
                <a:sym typeface="Arial"/>
              </a:rPr>
              <a:t>Complete these calculations for each axis (x,y,z), with the end result being our exact position at each point in time for the entire flight.</a:t>
            </a:r>
            <a:endParaRPr sz="2400">
              <a:latin typeface="Arial"/>
              <a:ea typeface="Arial"/>
              <a:cs typeface="Arial"/>
              <a:sym typeface="Arial"/>
            </a:endParaRPr>
          </a:p>
        </p:txBody>
      </p:sp>
      <p:sp>
        <p:nvSpPr>
          <p:cNvPr id="158" name="Google Shape;158;g130fc672b8d_0_0"/>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2d29cbefe8_2_6"/>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Code</a:t>
            </a:r>
            <a:endParaRPr>
              <a:latin typeface="Arial"/>
              <a:ea typeface="Arial"/>
              <a:cs typeface="Arial"/>
              <a:sym typeface="Arial"/>
            </a:endParaRPr>
          </a:p>
        </p:txBody>
      </p:sp>
      <p:sp>
        <p:nvSpPr>
          <p:cNvPr id="165" name="Google Shape;165;g12d29cbefe8_2_6"/>
          <p:cNvSpPr txBox="1"/>
          <p:nvPr>
            <p:ph idx="1" type="body"/>
          </p:nvPr>
        </p:nvSpPr>
        <p:spPr>
          <a:xfrm>
            <a:off x="216100" y="1238550"/>
            <a:ext cx="4780200" cy="5006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latin typeface="Arial"/>
                <a:ea typeface="Arial"/>
                <a:cs typeface="Arial"/>
                <a:sym typeface="Arial"/>
              </a:rPr>
              <a:t>2 different sets of code</a:t>
            </a:r>
            <a:endParaRPr sz="2000">
              <a:latin typeface="Arial"/>
              <a:ea typeface="Arial"/>
              <a:cs typeface="Arial"/>
              <a:sym typeface="Arial"/>
            </a:endParaRPr>
          </a:p>
          <a:p>
            <a:pPr indent="-355600" lvl="0" marL="457200" rtl="0" algn="l">
              <a:spcBef>
                <a:spcPts val="360"/>
              </a:spcBef>
              <a:spcAft>
                <a:spcPts val="0"/>
              </a:spcAft>
              <a:buSzPts val="2000"/>
              <a:buFont typeface="Arial"/>
              <a:buChar char="●"/>
            </a:pPr>
            <a:r>
              <a:rPr lang="en-US" sz="2000">
                <a:latin typeface="Arial"/>
                <a:ea typeface="Arial"/>
                <a:cs typeface="Arial"/>
                <a:sym typeface="Arial"/>
              </a:rPr>
              <a:t>1st set: On-board Arduino Code</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1600">
                <a:latin typeface="Arial"/>
                <a:ea typeface="Arial"/>
                <a:cs typeface="Arial"/>
                <a:sym typeface="Arial"/>
              </a:rPr>
              <a:t>Responsible for recording IMU, and Altimeter data during flight</a:t>
            </a:r>
            <a:endParaRPr sz="1600">
              <a:latin typeface="Arial"/>
              <a:ea typeface="Arial"/>
              <a:cs typeface="Arial"/>
              <a:sym typeface="Arial"/>
            </a:endParaRPr>
          </a:p>
          <a:p>
            <a:pPr indent="-355600" lvl="1" marL="914400" rtl="0" algn="l">
              <a:spcBef>
                <a:spcPts val="0"/>
              </a:spcBef>
              <a:spcAft>
                <a:spcPts val="0"/>
              </a:spcAft>
              <a:buSzPts val="2000"/>
              <a:buFont typeface="Arial"/>
              <a:buChar char="○"/>
            </a:pPr>
            <a:r>
              <a:rPr lang="en-US" sz="1600">
                <a:latin typeface="Arial"/>
                <a:ea typeface="Arial"/>
                <a:cs typeface="Arial"/>
                <a:sym typeface="Arial"/>
              </a:rPr>
              <a:t>Responsible for </a:t>
            </a:r>
            <a:r>
              <a:rPr lang="en-US" sz="1600">
                <a:latin typeface="Arial"/>
                <a:ea typeface="Arial"/>
                <a:cs typeface="Arial"/>
                <a:sym typeface="Arial"/>
              </a:rPr>
              <a:t>taking pictures during flight</a:t>
            </a:r>
            <a:endParaRPr sz="16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2nd set: Post-Recovery Calculations</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1600">
                <a:latin typeface="Arial"/>
                <a:ea typeface="Arial"/>
                <a:cs typeface="Arial"/>
                <a:sym typeface="Arial"/>
              </a:rPr>
              <a:t>Calculates final position from raw data recorded</a:t>
            </a:r>
            <a:endParaRPr sz="1600">
              <a:latin typeface="Arial"/>
              <a:ea typeface="Arial"/>
              <a:cs typeface="Arial"/>
              <a:sym typeface="Arial"/>
            </a:endParaRPr>
          </a:p>
          <a:p>
            <a:pPr indent="-330200" lvl="2" marL="1371600" rtl="0" algn="l">
              <a:spcBef>
                <a:spcPts val="0"/>
              </a:spcBef>
              <a:spcAft>
                <a:spcPts val="0"/>
              </a:spcAft>
              <a:buSzPts val="1600"/>
              <a:buFont typeface="Arial"/>
              <a:buChar char="■"/>
            </a:pPr>
            <a:r>
              <a:rPr lang="en-US" sz="1600">
                <a:latin typeface="Arial"/>
                <a:ea typeface="Arial"/>
                <a:cs typeface="Arial"/>
                <a:sym typeface="Arial"/>
              </a:rPr>
              <a:t>Coordinates</a:t>
            </a:r>
            <a:endParaRPr sz="1600">
              <a:latin typeface="Arial"/>
              <a:ea typeface="Arial"/>
              <a:cs typeface="Arial"/>
              <a:sym typeface="Arial"/>
            </a:endParaRPr>
          </a:p>
          <a:p>
            <a:pPr indent="-355600" lvl="1" marL="914400" rtl="0" algn="l">
              <a:spcBef>
                <a:spcPts val="0"/>
              </a:spcBef>
              <a:spcAft>
                <a:spcPts val="0"/>
              </a:spcAft>
              <a:buSzPts val="2000"/>
              <a:buFont typeface="Arial"/>
              <a:buChar char="○"/>
            </a:pPr>
            <a:r>
              <a:rPr lang="en-US" sz="1600">
                <a:latin typeface="Arial"/>
                <a:ea typeface="Arial"/>
                <a:cs typeface="Arial"/>
                <a:sym typeface="Arial"/>
              </a:rPr>
              <a:t>Creates 3d path alongside recorded GPS values</a:t>
            </a:r>
            <a:endParaRPr sz="1600">
              <a:latin typeface="Arial"/>
              <a:ea typeface="Arial"/>
              <a:cs typeface="Arial"/>
              <a:sym typeface="Arial"/>
            </a:endParaRPr>
          </a:p>
          <a:p>
            <a:pPr indent="-355600" lvl="1" marL="914400" rtl="0" algn="l">
              <a:spcBef>
                <a:spcPts val="0"/>
              </a:spcBef>
              <a:spcAft>
                <a:spcPts val="0"/>
              </a:spcAft>
              <a:buSzPts val="2000"/>
              <a:buFont typeface="Arial"/>
              <a:buChar char="○"/>
            </a:pPr>
            <a:r>
              <a:rPr lang="en-US" sz="1600">
                <a:latin typeface="Arial"/>
                <a:ea typeface="Arial"/>
                <a:cs typeface="Arial"/>
                <a:sym typeface="Arial"/>
              </a:rPr>
              <a:t>Compares recorded altimeter final position to possible X and Y coordinate positions </a:t>
            </a:r>
            <a:endParaRPr b="1" sz="1600">
              <a:latin typeface="Arial"/>
              <a:ea typeface="Arial"/>
              <a:cs typeface="Arial"/>
              <a:sym typeface="Arial"/>
            </a:endParaRPr>
          </a:p>
        </p:txBody>
      </p:sp>
      <p:sp>
        <p:nvSpPr>
          <p:cNvPr id="166" name="Google Shape;166;g12d29cbefe8_2_6"/>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pic>
        <p:nvPicPr>
          <p:cNvPr id="167" name="Google Shape;167;g12d29cbefe8_2_6"/>
          <p:cNvPicPr preferRelativeResize="0"/>
          <p:nvPr/>
        </p:nvPicPr>
        <p:blipFill rotWithShape="1">
          <a:blip r:embed="rId3">
            <a:alphaModFix/>
          </a:blip>
          <a:srcRect b="0" l="12304" r="48145" t="0"/>
          <a:stretch/>
        </p:blipFill>
        <p:spPr>
          <a:xfrm>
            <a:off x="5210475" y="1081850"/>
            <a:ext cx="3616524" cy="504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2d29cbefe8_2_42"/>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Challenges</a:t>
            </a:r>
            <a:endParaRPr>
              <a:latin typeface="Arial"/>
              <a:ea typeface="Arial"/>
              <a:cs typeface="Arial"/>
              <a:sym typeface="Arial"/>
            </a:endParaRPr>
          </a:p>
        </p:txBody>
      </p:sp>
      <p:sp>
        <p:nvSpPr>
          <p:cNvPr id="174" name="Google Shape;174;g12d29cbefe8_2_4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Font typeface="Arial"/>
              <a:buChar char="●"/>
            </a:pPr>
            <a:r>
              <a:rPr b="1" lang="en-US" sz="2000">
                <a:latin typeface="Arial"/>
                <a:ea typeface="Arial"/>
                <a:cs typeface="Arial"/>
                <a:sym typeface="Arial"/>
              </a:rPr>
              <a:t>Frequency of measurement recordings</a:t>
            </a:r>
            <a:endParaRPr b="1"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10+ different measurements being taken at 100 Hz</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A single arduino may struggle with this much data, additional processing units may be needed</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b="1" lang="en-US" sz="2000">
                <a:latin typeface="Arial"/>
                <a:ea typeface="Arial"/>
                <a:cs typeface="Arial"/>
                <a:sym typeface="Arial"/>
              </a:rPr>
              <a:t>Accuracy</a:t>
            </a:r>
            <a:endParaRPr b="1"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Accumulated error (drift)</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With this limited budget, it is hard to get extremely accurate sensors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b="1" lang="en-US" sz="2000">
                <a:latin typeface="Arial"/>
                <a:ea typeface="Arial"/>
                <a:cs typeface="Arial"/>
                <a:sym typeface="Arial"/>
              </a:rPr>
              <a:t>Coding</a:t>
            </a:r>
            <a:endParaRPr b="1"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Creating an estimate of position based off the three location inputs</a:t>
            </a:r>
            <a:endParaRPr sz="2000">
              <a:latin typeface="Arial"/>
              <a:ea typeface="Arial"/>
              <a:cs typeface="Arial"/>
              <a:sym typeface="Arial"/>
            </a:endParaRPr>
          </a:p>
        </p:txBody>
      </p:sp>
      <p:sp>
        <p:nvSpPr>
          <p:cNvPr id="175" name="Google Shape;175;g12d29cbefe8_2_4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30fc672b8d_0_15"/>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Solutions</a:t>
            </a:r>
            <a:endParaRPr>
              <a:latin typeface="Arial"/>
              <a:ea typeface="Arial"/>
              <a:cs typeface="Arial"/>
              <a:sym typeface="Arial"/>
            </a:endParaRPr>
          </a:p>
        </p:txBody>
      </p:sp>
      <p:sp>
        <p:nvSpPr>
          <p:cNvPr id="182" name="Google Shape;182;g130fc672b8d_0_15"/>
          <p:cNvSpPr txBox="1"/>
          <p:nvPr>
            <p:ph idx="1" type="body"/>
          </p:nvPr>
        </p:nvSpPr>
        <p:spPr>
          <a:xfrm>
            <a:off x="457200" y="1247525"/>
            <a:ext cx="8229600" cy="4997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400">
                <a:latin typeface="Arial"/>
                <a:ea typeface="Arial"/>
                <a:cs typeface="Arial"/>
                <a:sym typeface="Arial"/>
              </a:rPr>
              <a:t>Accumulated error (drift):</a:t>
            </a:r>
            <a:endParaRPr sz="2400">
              <a:latin typeface="Arial"/>
              <a:ea typeface="Arial"/>
              <a:cs typeface="Arial"/>
              <a:sym typeface="Arial"/>
            </a:endParaRPr>
          </a:p>
          <a:p>
            <a:pPr indent="-381000" lvl="0" marL="457200" rtl="0" algn="l">
              <a:spcBef>
                <a:spcPts val="360"/>
              </a:spcBef>
              <a:spcAft>
                <a:spcPts val="0"/>
              </a:spcAft>
              <a:buSzPts val="2400"/>
              <a:buFont typeface="Arial"/>
              <a:buChar char="-"/>
            </a:pPr>
            <a:r>
              <a:rPr lang="en-US" sz="2400">
                <a:latin typeface="Arial"/>
                <a:ea typeface="Arial"/>
                <a:cs typeface="Arial"/>
                <a:sym typeface="Arial"/>
              </a:rPr>
              <a:t>Reduce error wherever possible:</a:t>
            </a:r>
            <a:endParaRPr sz="2400">
              <a:latin typeface="Arial"/>
              <a:ea typeface="Arial"/>
              <a:cs typeface="Arial"/>
              <a:sym typeface="Arial"/>
            </a:endParaRPr>
          </a:p>
          <a:p>
            <a:pPr indent="-381000" lvl="0" marL="914400" rtl="0" algn="l">
              <a:spcBef>
                <a:spcPts val="0"/>
              </a:spcBef>
              <a:spcAft>
                <a:spcPts val="0"/>
              </a:spcAft>
              <a:buSzPts val="2400"/>
              <a:buFont typeface="Arial"/>
              <a:buChar char="-"/>
            </a:pPr>
            <a:r>
              <a:rPr lang="en-US" sz="2400">
                <a:latin typeface="Arial"/>
                <a:ea typeface="Arial"/>
                <a:cs typeface="Arial"/>
                <a:sym typeface="Arial"/>
              </a:rPr>
              <a:t>Calculate gravitational acceleration based off altimeter (not constant 9.81)</a:t>
            </a:r>
            <a:endParaRPr sz="2400">
              <a:latin typeface="Arial"/>
              <a:ea typeface="Arial"/>
              <a:cs typeface="Arial"/>
              <a:sym typeface="Arial"/>
            </a:endParaRPr>
          </a:p>
          <a:p>
            <a:pPr indent="-381000" lvl="0" marL="914400" rtl="0" algn="l">
              <a:spcBef>
                <a:spcPts val="0"/>
              </a:spcBef>
              <a:spcAft>
                <a:spcPts val="0"/>
              </a:spcAft>
              <a:buSzPts val="2400"/>
              <a:buFont typeface="Arial"/>
              <a:buChar char="-"/>
            </a:pPr>
            <a:r>
              <a:rPr lang="en-US" sz="2400">
                <a:latin typeface="Arial"/>
                <a:ea typeface="Arial"/>
                <a:cs typeface="Arial"/>
                <a:sym typeface="Arial"/>
              </a:rPr>
              <a:t>Kalman Filtering</a:t>
            </a:r>
            <a:endParaRPr sz="2400">
              <a:latin typeface="Arial"/>
              <a:ea typeface="Arial"/>
              <a:cs typeface="Arial"/>
              <a:sym typeface="Arial"/>
            </a:endParaRPr>
          </a:p>
          <a:p>
            <a:pPr indent="-381000" lvl="1" marL="1371600" rtl="0" algn="l">
              <a:spcBef>
                <a:spcPts val="0"/>
              </a:spcBef>
              <a:spcAft>
                <a:spcPts val="0"/>
              </a:spcAft>
              <a:buSzPts val="2400"/>
              <a:buFont typeface="Arial"/>
              <a:buChar char="-"/>
            </a:pPr>
            <a:r>
              <a:rPr lang="en-US" sz="2400">
                <a:latin typeface="Arial"/>
                <a:ea typeface="Arial"/>
                <a:cs typeface="Arial"/>
                <a:sym typeface="Arial"/>
              </a:rPr>
              <a:t>Majority of modern IMU’s have this built in</a:t>
            </a:r>
            <a:endParaRPr sz="2400">
              <a:latin typeface="Arial"/>
              <a:ea typeface="Arial"/>
              <a:cs typeface="Arial"/>
              <a:sym typeface="Arial"/>
            </a:endParaRPr>
          </a:p>
          <a:p>
            <a:pPr indent="-381000" lvl="0" marL="914400" rtl="0" algn="l">
              <a:spcBef>
                <a:spcPts val="0"/>
              </a:spcBef>
              <a:spcAft>
                <a:spcPts val="0"/>
              </a:spcAft>
              <a:buSzPts val="2400"/>
              <a:buFont typeface="Arial"/>
              <a:buChar char="-"/>
            </a:pPr>
            <a:r>
              <a:rPr lang="en-US" sz="2400">
                <a:latin typeface="Arial"/>
                <a:ea typeface="Arial"/>
                <a:cs typeface="Arial"/>
                <a:sym typeface="Arial"/>
              </a:rPr>
              <a:t>More methods of determining position = More accurate estimation</a:t>
            </a:r>
            <a:endParaRPr sz="2400">
              <a:latin typeface="Arial"/>
              <a:ea typeface="Arial"/>
              <a:cs typeface="Arial"/>
              <a:sym typeface="Arial"/>
            </a:endParaRPr>
          </a:p>
          <a:p>
            <a:pPr indent="-381000" lvl="1" marL="1371600" rtl="0" algn="l">
              <a:spcBef>
                <a:spcPts val="0"/>
              </a:spcBef>
              <a:spcAft>
                <a:spcPts val="0"/>
              </a:spcAft>
              <a:buSzPts val="2400"/>
              <a:buFont typeface="Arial"/>
              <a:buChar char="-"/>
            </a:pPr>
            <a:r>
              <a:rPr lang="en-US" sz="2400">
                <a:latin typeface="Arial"/>
                <a:ea typeface="Arial"/>
                <a:cs typeface="Arial"/>
                <a:sym typeface="Arial"/>
              </a:rPr>
              <a:t>Images</a:t>
            </a:r>
            <a:endParaRPr sz="2400">
              <a:latin typeface="Arial"/>
              <a:ea typeface="Arial"/>
              <a:cs typeface="Arial"/>
              <a:sym typeface="Arial"/>
            </a:endParaRPr>
          </a:p>
          <a:p>
            <a:pPr indent="-381000" lvl="1" marL="1371600" rtl="0" algn="l">
              <a:spcBef>
                <a:spcPts val="0"/>
              </a:spcBef>
              <a:spcAft>
                <a:spcPts val="0"/>
              </a:spcAft>
              <a:buSzPts val="2400"/>
              <a:buFont typeface="Arial"/>
              <a:buChar char="-"/>
            </a:pPr>
            <a:r>
              <a:rPr lang="en-US" sz="2400">
                <a:latin typeface="Arial"/>
                <a:ea typeface="Arial"/>
                <a:cs typeface="Arial"/>
                <a:sym typeface="Arial"/>
              </a:rPr>
              <a:t>IMU calculated position</a:t>
            </a:r>
            <a:endParaRPr sz="2400">
              <a:latin typeface="Arial"/>
              <a:ea typeface="Arial"/>
              <a:cs typeface="Arial"/>
              <a:sym typeface="Arial"/>
            </a:endParaRPr>
          </a:p>
          <a:p>
            <a:pPr indent="-381000" lvl="1" marL="1371600" rtl="0" algn="l">
              <a:spcBef>
                <a:spcPts val="0"/>
              </a:spcBef>
              <a:spcAft>
                <a:spcPts val="0"/>
              </a:spcAft>
              <a:buSzPts val="2400"/>
              <a:buFont typeface="Arial"/>
              <a:buChar char="-"/>
            </a:pPr>
            <a:r>
              <a:rPr lang="en-US" sz="2400">
                <a:latin typeface="Arial"/>
                <a:ea typeface="Arial"/>
                <a:cs typeface="Arial"/>
                <a:sym typeface="Arial"/>
              </a:rPr>
              <a:t>topographical map, analyzed with altimeter reading</a:t>
            </a:r>
            <a:endParaRPr sz="2400">
              <a:latin typeface="Arial"/>
              <a:ea typeface="Arial"/>
              <a:cs typeface="Arial"/>
              <a:sym typeface="Arial"/>
            </a:endParaRPr>
          </a:p>
        </p:txBody>
      </p:sp>
      <p:sp>
        <p:nvSpPr>
          <p:cNvPr id="183" name="Google Shape;183;g130fc672b8d_0_15"/>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2d29cbefe8_2_48"/>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Previous Applications</a:t>
            </a:r>
            <a:endParaRPr>
              <a:latin typeface="Arial"/>
              <a:ea typeface="Arial"/>
              <a:cs typeface="Arial"/>
              <a:sym typeface="Arial"/>
            </a:endParaRPr>
          </a:p>
        </p:txBody>
      </p:sp>
      <p:sp>
        <p:nvSpPr>
          <p:cNvPr id="190" name="Google Shape;190;g12d29cbefe8_2_4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Font typeface="Arial"/>
              <a:buChar char="●"/>
            </a:pPr>
            <a:r>
              <a:rPr lang="en-US" sz="2000">
                <a:latin typeface="Arial"/>
                <a:ea typeface="Arial"/>
                <a:cs typeface="Arial"/>
                <a:sym typeface="Arial"/>
              </a:rPr>
              <a:t>Apollo Missions</a:t>
            </a:r>
            <a:endParaRPr sz="2000">
              <a:latin typeface="Arial"/>
              <a:ea typeface="Arial"/>
              <a:cs typeface="Arial"/>
              <a:sym typeface="Arial"/>
            </a:endParaRPr>
          </a:p>
          <a:p>
            <a:pPr indent="0" lvl="0" marL="457200" rtl="0" algn="l">
              <a:spcBef>
                <a:spcPts val="360"/>
              </a:spcBef>
              <a:spcAft>
                <a:spcPts val="0"/>
              </a:spcAft>
              <a:buNone/>
            </a:pPr>
            <a:r>
              <a:t/>
            </a:r>
            <a:endParaRPr sz="2000">
              <a:latin typeface="Arial"/>
              <a:ea typeface="Arial"/>
              <a:cs typeface="Arial"/>
              <a:sym typeface="Arial"/>
            </a:endParaRPr>
          </a:p>
          <a:p>
            <a:pPr indent="0" lvl="0" marL="457200" rtl="0" algn="l">
              <a:spcBef>
                <a:spcPts val="360"/>
              </a:spcBef>
              <a:spcAft>
                <a:spcPts val="0"/>
              </a:spcAft>
              <a:buNone/>
            </a:pPr>
            <a:r>
              <a:t/>
            </a:r>
            <a:endParaRPr sz="2000">
              <a:latin typeface="Arial"/>
              <a:ea typeface="Arial"/>
              <a:cs typeface="Arial"/>
              <a:sym typeface="Arial"/>
            </a:endParaRPr>
          </a:p>
          <a:p>
            <a:pPr indent="0" lvl="0" marL="457200" rtl="0" algn="l">
              <a:spcBef>
                <a:spcPts val="360"/>
              </a:spcBef>
              <a:spcAft>
                <a:spcPts val="0"/>
              </a:spcAft>
              <a:buNone/>
            </a:pPr>
            <a:r>
              <a:t/>
            </a:r>
            <a:endParaRPr sz="2000">
              <a:latin typeface="Arial"/>
              <a:ea typeface="Arial"/>
              <a:cs typeface="Arial"/>
              <a:sym typeface="Arial"/>
            </a:endParaRPr>
          </a:p>
          <a:p>
            <a:pPr indent="-355600" lvl="0" marL="457200" rtl="0" algn="l">
              <a:spcBef>
                <a:spcPts val="360"/>
              </a:spcBef>
              <a:spcAft>
                <a:spcPts val="0"/>
              </a:spcAft>
              <a:buSzPts val="2000"/>
              <a:buFont typeface="Arial"/>
              <a:buChar char="●"/>
            </a:pPr>
            <a:r>
              <a:rPr lang="en-US" sz="2000">
                <a:latin typeface="Arial"/>
                <a:ea typeface="Arial"/>
                <a:cs typeface="Arial"/>
                <a:sym typeface="Arial"/>
              </a:rPr>
              <a:t>Airplanes</a:t>
            </a:r>
            <a:endParaRPr sz="2000">
              <a:latin typeface="Arial"/>
              <a:ea typeface="Arial"/>
              <a:cs typeface="Arial"/>
              <a:sym typeface="Arial"/>
            </a:endParaRPr>
          </a:p>
          <a:p>
            <a:pPr indent="0" lvl="0" marL="457200" rtl="0" algn="l">
              <a:spcBef>
                <a:spcPts val="360"/>
              </a:spcBef>
              <a:spcAft>
                <a:spcPts val="0"/>
              </a:spcAft>
              <a:buNone/>
            </a:pPr>
            <a:r>
              <a:t/>
            </a:r>
            <a:endParaRPr sz="2000">
              <a:latin typeface="Arial"/>
              <a:ea typeface="Arial"/>
              <a:cs typeface="Arial"/>
              <a:sym typeface="Arial"/>
            </a:endParaRPr>
          </a:p>
          <a:p>
            <a:pPr indent="0" lvl="0" marL="457200" rtl="0" algn="l">
              <a:spcBef>
                <a:spcPts val="360"/>
              </a:spcBef>
              <a:spcAft>
                <a:spcPts val="0"/>
              </a:spcAft>
              <a:buNone/>
            </a:pPr>
            <a:r>
              <a:t/>
            </a:r>
            <a:endParaRPr sz="2000">
              <a:latin typeface="Arial"/>
              <a:ea typeface="Arial"/>
              <a:cs typeface="Arial"/>
              <a:sym typeface="Arial"/>
            </a:endParaRPr>
          </a:p>
          <a:p>
            <a:pPr indent="0" lvl="0" marL="457200" rtl="0" algn="l">
              <a:spcBef>
                <a:spcPts val="360"/>
              </a:spcBef>
              <a:spcAft>
                <a:spcPts val="0"/>
              </a:spcAft>
              <a:buNone/>
            </a:pPr>
            <a:r>
              <a:t/>
            </a:r>
            <a:endParaRPr sz="2000">
              <a:latin typeface="Arial"/>
              <a:ea typeface="Arial"/>
              <a:cs typeface="Arial"/>
              <a:sym typeface="Arial"/>
            </a:endParaRPr>
          </a:p>
          <a:p>
            <a:pPr indent="-355600" lvl="0" marL="457200" rtl="0" algn="l">
              <a:spcBef>
                <a:spcPts val="360"/>
              </a:spcBef>
              <a:spcAft>
                <a:spcPts val="0"/>
              </a:spcAft>
              <a:buSzPts val="2000"/>
              <a:buFont typeface="Arial"/>
              <a:buChar char="●"/>
            </a:pPr>
            <a:r>
              <a:rPr lang="en-US" sz="2000">
                <a:latin typeface="Arial"/>
                <a:ea typeface="Arial"/>
                <a:cs typeface="Arial"/>
                <a:sym typeface="Arial"/>
              </a:rPr>
              <a:t>Perseverance Rover (2020)</a:t>
            </a:r>
            <a:endParaRPr sz="2000">
              <a:latin typeface="Arial"/>
              <a:ea typeface="Arial"/>
              <a:cs typeface="Arial"/>
              <a:sym typeface="Arial"/>
            </a:endParaRPr>
          </a:p>
          <a:p>
            <a:pPr indent="0" lvl="0" marL="0" rtl="0" algn="l">
              <a:spcBef>
                <a:spcPts val="360"/>
              </a:spcBef>
              <a:spcAft>
                <a:spcPts val="0"/>
              </a:spcAft>
              <a:buNone/>
            </a:pPr>
            <a:r>
              <a:t/>
            </a:r>
            <a:endParaRPr sz="2000">
              <a:latin typeface="Arial"/>
              <a:ea typeface="Arial"/>
              <a:cs typeface="Arial"/>
              <a:sym typeface="Arial"/>
            </a:endParaRPr>
          </a:p>
        </p:txBody>
      </p:sp>
      <p:sp>
        <p:nvSpPr>
          <p:cNvPr id="191" name="Google Shape;191;g12d29cbefe8_2_48"/>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pic>
        <p:nvPicPr>
          <p:cNvPr id="192" name="Google Shape;192;g12d29cbefe8_2_48"/>
          <p:cNvPicPr preferRelativeResize="0"/>
          <p:nvPr/>
        </p:nvPicPr>
        <p:blipFill>
          <a:blip r:embed="rId3">
            <a:alphaModFix/>
          </a:blip>
          <a:stretch>
            <a:fillRect/>
          </a:stretch>
        </p:blipFill>
        <p:spPr>
          <a:xfrm>
            <a:off x="2277175" y="3085738"/>
            <a:ext cx="1832975" cy="1555025"/>
          </a:xfrm>
          <a:prstGeom prst="rect">
            <a:avLst/>
          </a:prstGeom>
          <a:noFill/>
          <a:ln>
            <a:noFill/>
          </a:ln>
        </p:spPr>
      </p:pic>
      <p:pic>
        <p:nvPicPr>
          <p:cNvPr id="193" name="Google Shape;193;g12d29cbefe8_2_48"/>
          <p:cNvPicPr preferRelativeResize="0"/>
          <p:nvPr/>
        </p:nvPicPr>
        <p:blipFill>
          <a:blip r:embed="rId4">
            <a:alphaModFix/>
          </a:blip>
          <a:stretch>
            <a:fillRect/>
          </a:stretch>
        </p:blipFill>
        <p:spPr>
          <a:xfrm>
            <a:off x="3478775" y="1266463"/>
            <a:ext cx="4648200" cy="1819275"/>
          </a:xfrm>
          <a:prstGeom prst="rect">
            <a:avLst/>
          </a:prstGeom>
          <a:noFill/>
          <a:ln>
            <a:noFill/>
          </a:ln>
        </p:spPr>
      </p:pic>
      <p:pic>
        <p:nvPicPr>
          <p:cNvPr id="194" name="Google Shape;194;g12d29cbefe8_2_48"/>
          <p:cNvPicPr preferRelativeResize="0"/>
          <p:nvPr/>
        </p:nvPicPr>
        <p:blipFill>
          <a:blip r:embed="rId5">
            <a:alphaModFix/>
          </a:blip>
          <a:stretch>
            <a:fillRect/>
          </a:stretch>
        </p:blipFill>
        <p:spPr>
          <a:xfrm>
            <a:off x="4261275" y="3511675"/>
            <a:ext cx="4648200" cy="26146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
          <p:cNvSpPr txBox="1"/>
          <p:nvPr>
            <p:ph idx="1" type="body"/>
          </p:nvPr>
        </p:nvSpPr>
        <p:spPr>
          <a:xfrm>
            <a:off x="457200" y="208975"/>
            <a:ext cx="8229600" cy="6338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Arial"/>
              <a:buNone/>
            </a:pPr>
            <a:r>
              <a:rPr i="0" lang="en-US" sz="3200" u="none">
                <a:solidFill>
                  <a:schemeClr val="dk1"/>
                </a:solidFill>
                <a:latin typeface="Arial"/>
                <a:ea typeface="Arial"/>
                <a:cs typeface="Arial"/>
                <a:sym typeface="Arial"/>
              </a:rPr>
              <a:t>Subsystem</a:t>
            </a:r>
            <a:r>
              <a:rPr lang="en-US" sz="3200">
                <a:latin typeface="Arial"/>
                <a:ea typeface="Arial"/>
                <a:cs typeface="Arial"/>
                <a:sym typeface="Arial"/>
              </a:rPr>
              <a:t>s</a:t>
            </a:r>
            <a:endParaRPr i="0" sz="2500" u="none">
              <a:solidFill>
                <a:schemeClr val="dk1"/>
              </a:solidFill>
              <a:latin typeface="Arial"/>
              <a:ea typeface="Arial"/>
              <a:cs typeface="Arial"/>
              <a:sym typeface="Arial"/>
            </a:endParaRPr>
          </a:p>
          <a:p>
            <a:pPr indent="0" lvl="0" marL="0" rtl="0" algn="l">
              <a:lnSpc>
                <a:spcPct val="100000"/>
              </a:lnSpc>
              <a:spcBef>
                <a:spcPts val="400"/>
              </a:spcBef>
              <a:spcAft>
                <a:spcPts val="0"/>
              </a:spcAft>
              <a:buNone/>
            </a:pPr>
            <a:r>
              <a:rPr lang="en-US" sz="2500">
                <a:latin typeface="Arial"/>
                <a:ea typeface="Arial"/>
                <a:cs typeface="Arial"/>
                <a:sym typeface="Arial"/>
              </a:rPr>
              <a:t>Sensors and Data Collection</a:t>
            </a:r>
            <a:endParaRPr sz="2500">
              <a:latin typeface="Arial"/>
              <a:ea typeface="Arial"/>
              <a:cs typeface="Arial"/>
              <a:sym typeface="Arial"/>
            </a:endParaRPr>
          </a:p>
          <a:p>
            <a:pPr indent="-387350" lvl="0" marL="457200" rtl="0" algn="l">
              <a:lnSpc>
                <a:spcPct val="100000"/>
              </a:lnSpc>
              <a:spcBef>
                <a:spcPts val="400"/>
              </a:spcBef>
              <a:spcAft>
                <a:spcPts val="0"/>
              </a:spcAft>
              <a:buSzPts val="2500"/>
              <a:buFont typeface="Arial"/>
              <a:buChar char="-"/>
            </a:pPr>
            <a:r>
              <a:rPr lang="en-US" sz="2500">
                <a:latin typeface="Arial"/>
                <a:ea typeface="Arial"/>
                <a:cs typeface="Arial"/>
                <a:sym typeface="Arial"/>
              </a:rPr>
              <a:t>9 axis IMU sensor (3-axis accelerometer, gyroscope, magnetometer) </a:t>
            </a:r>
            <a:endParaRPr sz="2500">
              <a:latin typeface="Arial"/>
              <a:ea typeface="Arial"/>
              <a:cs typeface="Arial"/>
              <a:sym typeface="Arial"/>
            </a:endParaRPr>
          </a:p>
          <a:p>
            <a:pPr indent="-387350" lvl="0" marL="457200" rtl="0" algn="l">
              <a:lnSpc>
                <a:spcPct val="100000"/>
              </a:lnSpc>
              <a:spcBef>
                <a:spcPts val="0"/>
              </a:spcBef>
              <a:spcAft>
                <a:spcPts val="0"/>
              </a:spcAft>
              <a:buSzPts val="2500"/>
              <a:buFont typeface="Arial"/>
              <a:buChar char="-"/>
            </a:pPr>
            <a:r>
              <a:rPr lang="en-US" sz="2500">
                <a:latin typeface="Arial"/>
                <a:ea typeface="Arial"/>
                <a:cs typeface="Arial"/>
                <a:sym typeface="Arial"/>
              </a:rPr>
              <a:t>2 barometers (high sens and low sens)</a:t>
            </a:r>
            <a:endParaRPr sz="2500">
              <a:latin typeface="Arial"/>
              <a:ea typeface="Arial"/>
              <a:cs typeface="Arial"/>
              <a:sym typeface="Arial"/>
            </a:endParaRPr>
          </a:p>
          <a:p>
            <a:pPr indent="-387350" lvl="0" marL="457200" rtl="0" algn="l">
              <a:lnSpc>
                <a:spcPct val="100000"/>
              </a:lnSpc>
              <a:spcBef>
                <a:spcPts val="0"/>
              </a:spcBef>
              <a:spcAft>
                <a:spcPts val="0"/>
              </a:spcAft>
              <a:buSzPts val="2500"/>
              <a:buFont typeface="Arial"/>
              <a:buChar char="-"/>
            </a:pPr>
            <a:r>
              <a:rPr lang="en-US" sz="2500">
                <a:latin typeface="Arial"/>
                <a:ea typeface="Arial"/>
                <a:cs typeface="Arial"/>
                <a:sym typeface="Arial"/>
              </a:rPr>
              <a:t>2 Data Loggers</a:t>
            </a:r>
            <a:endParaRPr sz="2500">
              <a:latin typeface="Arial"/>
              <a:ea typeface="Arial"/>
              <a:cs typeface="Arial"/>
              <a:sym typeface="Arial"/>
            </a:endParaRPr>
          </a:p>
          <a:p>
            <a:pPr indent="-387350" lvl="0" marL="457200" rtl="0" algn="l">
              <a:lnSpc>
                <a:spcPct val="100000"/>
              </a:lnSpc>
              <a:spcBef>
                <a:spcPts val="0"/>
              </a:spcBef>
              <a:spcAft>
                <a:spcPts val="0"/>
              </a:spcAft>
              <a:buSzPts val="2500"/>
              <a:buFont typeface="Arial"/>
              <a:buChar char="-"/>
            </a:pPr>
            <a:r>
              <a:rPr lang="en-US" sz="2500">
                <a:latin typeface="Arial"/>
                <a:ea typeface="Arial"/>
                <a:cs typeface="Arial"/>
                <a:sym typeface="Arial"/>
              </a:rPr>
              <a:t>2 Batteries</a:t>
            </a:r>
            <a:endParaRPr sz="2500">
              <a:latin typeface="Arial"/>
              <a:ea typeface="Arial"/>
              <a:cs typeface="Arial"/>
              <a:sym typeface="Arial"/>
            </a:endParaRPr>
          </a:p>
          <a:p>
            <a:pPr indent="0" lvl="0" marL="0" rtl="0" algn="l">
              <a:lnSpc>
                <a:spcPct val="100000"/>
              </a:lnSpc>
              <a:spcBef>
                <a:spcPts val="400"/>
              </a:spcBef>
              <a:spcAft>
                <a:spcPts val="0"/>
              </a:spcAft>
              <a:buNone/>
            </a:pPr>
            <a:r>
              <a:rPr lang="en-US" sz="2500">
                <a:latin typeface="Arial"/>
                <a:ea typeface="Arial"/>
                <a:cs typeface="Arial"/>
                <a:sym typeface="Arial"/>
              </a:rPr>
              <a:t>Thermal Regulation</a:t>
            </a:r>
            <a:endParaRPr sz="2500">
              <a:latin typeface="Arial"/>
              <a:ea typeface="Arial"/>
              <a:cs typeface="Arial"/>
              <a:sym typeface="Arial"/>
            </a:endParaRPr>
          </a:p>
          <a:p>
            <a:pPr indent="-387350" lvl="0" marL="457200" rtl="0" algn="l">
              <a:lnSpc>
                <a:spcPct val="100000"/>
              </a:lnSpc>
              <a:spcBef>
                <a:spcPts val="400"/>
              </a:spcBef>
              <a:spcAft>
                <a:spcPts val="0"/>
              </a:spcAft>
              <a:buSzPts val="2500"/>
              <a:buFont typeface="Arial"/>
              <a:buChar char="-"/>
            </a:pPr>
            <a:r>
              <a:rPr lang="en-US" sz="2500">
                <a:latin typeface="Arial"/>
                <a:ea typeface="Arial"/>
                <a:cs typeface="Arial"/>
                <a:sym typeface="Arial"/>
              </a:rPr>
              <a:t>Temperature sensor</a:t>
            </a:r>
            <a:endParaRPr sz="2500">
              <a:latin typeface="Arial"/>
              <a:ea typeface="Arial"/>
              <a:cs typeface="Arial"/>
              <a:sym typeface="Arial"/>
            </a:endParaRPr>
          </a:p>
          <a:p>
            <a:pPr indent="-387350" lvl="0" marL="457200" rtl="0" algn="l">
              <a:lnSpc>
                <a:spcPct val="100000"/>
              </a:lnSpc>
              <a:spcBef>
                <a:spcPts val="0"/>
              </a:spcBef>
              <a:spcAft>
                <a:spcPts val="0"/>
              </a:spcAft>
              <a:buSzPts val="2500"/>
              <a:buFont typeface="Arial"/>
              <a:buChar char="-"/>
            </a:pPr>
            <a:r>
              <a:rPr lang="en-US" sz="2500">
                <a:latin typeface="Arial"/>
                <a:ea typeface="Arial"/>
                <a:cs typeface="Arial"/>
                <a:sym typeface="Arial"/>
              </a:rPr>
              <a:t>Relay</a:t>
            </a:r>
            <a:endParaRPr sz="2500">
              <a:latin typeface="Arial"/>
              <a:ea typeface="Arial"/>
              <a:cs typeface="Arial"/>
              <a:sym typeface="Arial"/>
            </a:endParaRPr>
          </a:p>
          <a:p>
            <a:pPr indent="-387350" lvl="0" marL="457200" rtl="0" algn="l">
              <a:lnSpc>
                <a:spcPct val="100000"/>
              </a:lnSpc>
              <a:spcBef>
                <a:spcPts val="0"/>
              </a:spcBef>
              <a:spcAft>
                <a:spcPts val="0"/>
              </a:spcAft>
              <a:buSzPts val="2500"/>
              <a:buFont typeface="Arial"/>
              <a:buChar char="-"/>
            </a:pPr>
            <a:r>
              <a:rPr lang="en-US" sz="2500">
                <a:latin typeface="Arial"/>
                <a:ea typeface="Arial"/>
                <a:cs typeface="Arial"/>
                <a:sym typeface="Arial"/>
              </a:rPr>
              <a:t>Heating element</a:t>
            </a:r>
            <a:endParaRPr sz="2500">
              <a:latin typeface="Arial"/>
              <a:ea typeface="Arial"/>
              <a:cs typeface="Arial"/>
              <a:sym typeface="Arial"/>
            </a:endParaRPr>
          </a:p>
          <a:p>
            <a:pPr indent="-387350" lvl="0" marL="457200" rtl="0" algn="l">
              <a:lnSpc>
                <a:spcPct val="100000"/>
              </a:lnSpc>
              <a:spcBef>
                <a:spcPts val="0"/>
              </a:spcBef>
              <a:spcAft>
                <a:spcPts val="0"/>
              </a:spcAft>
              <a:buSzPts val="2500"/>
              <a:buFont typeface="Arial"/>
              <a:buChar char="-"/>
            </a:pPr>
            <a:r>
              <a:rPr lang="en-US" sz="2500">
                <a:latin typeface="Arial"/>
                <a:ea typeface="Arial"/>
                <a:cs typeface="Arial"/>
                <a:sym typeface="Arial"/>
              </a:rPr>
              <a:t>Battery</a:t>
            </a:r>
            <a:endParaRPr sz="2500">
              <a:latin typeface="Arial"/>
              <a:ea typeface="Arial"/>
              <a:cs typeface="Arial"/>
              <a:sym typeface="Arial"/>
            </a:endParaRPr>
          </a:p>
          <a:p>
            <a:pPr indent="0" lvl="0" marL="0" rtl="0" algn="l">
              <a:lnSpc>
                <a:spcPct val="100000"/>
              </a:lnSpc>
              <a:spcBef>
                <a:spcPts val="400"/>
              </a:spcBef>
              <a:spcAft>
                <a:spcPts val="0"/>
              </a:spcAft>
              <a:buNone/>
            </a:pPr>
            <a:r>
              <a:rPr lang="en-US" sz="2500">
                <a:latin typeface="Arial"/>
                <a:ea typeface="Arial"/>
                <a:cs typeface="Arial"/>
                <a:sym typeface="Arial"/>
              </a:rPr>
              <a:t>Structural</a:t>
            </a:r>
            <a:endParaRPr sz="2500">
              <a:latin typeface="Arial"/>
              <a:ea typeface="Arial"/>
              <a:cs typeface="Arial"/>
              <a:sym typeface="Arial"/>
            </a:endParaRPr>
          </a:p>
          <a:p>
            <a:pPr indent="-387350" lvl="0" marL="457200" rtl="0" algn="l">
              <a:lnSpc>
                <a:spcPct val="100000"/>
              </a:lnSpc>
              <a:spcBef>
                <a:spcPts val="400"/>
              </a:spcBef>
              <a:spcAft>
                <a:spcPts val="0"/>
              </a:spcAft>
              <a:buSzPts val="2500"/>
              <a:buFont typeface="Arial"/>
              <a:buChar char="-"/>
            </a:pPr>
            <a:r>
              <a:rPr lang="en-US" sz="2500">
                <a:latin typeface="Arial"/>
                <a:ea typeface="Arial"/>
                <a:cs typeface="Arial"/>
                <a:sym typeface="Arial"/>
              </a:rPr>
              <a:t>Frame components</a:t>
            </a:r>
            <a:endParaRPr sz="2500">
              <a:latin typeface="Arial"/>
              <a:ea typeface="Arial"/>
              <a:cs typeface="Arial"/>
              <a:sym typeface="Arial"/>
            </a:endParaRPr>
          </a:p>
          <a:p>
            <a:pPr indent="-387350" lvl="0" marL="457200" rtl="0" algn="l">
              <a:lnSpc>
                <a:spcPct val="100000"/>
              </a:lnSpc>
              <a:spcBef>
                <a:spcPts val="0"/>
              </a:spcBef>
              <a:spcAft>
                <a:spcPts val="0"/>
              </a:spcAft>
              <a:buSzPts val="2500"/>
              <a:buFont typeface="Arial"/>
              <a:buChar char="-"/>
            </a:pPr>
            <a:r>
              <a:rPr lang="en-US" sz="2500">
                <a:latin typeface="Arial"/>
                <a:ea typeface="Arial"/>
                <a:cs typeface="Arial"/>
                <a:sym typeface="Arial"/>
              </a:rPr>
              <a:t>Insulation</a:t>
            </a:r>
            <a:endParaRPr sz="2500">
              <a:latin typeface="Arial"/>
              <a:ea typeface="Arial"/>
              <a:cs typeface="Arial"/>
              <a:sym typeface="Arial"/>
            </a:endParaRPr>
          </a:p>
          <a:p>
            <a:pPr indent="-215900" lvl="0" marL="342900" rtl="0" algn="l">
              <a:spcBef>
                <a:spcPts val="40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p:txBody>
      </p:sp>
      <p:sp>
        <p:nvSpPr>
          <p:cNvPr id="201" name="Google Shape;201;p4"/>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6"/>
          <p:cNvSpPr txBox="1"/>
          <p:nvPr>
            <p:ph idx="1" type="body"/>
          </p:nvPr>
        </p:nvSpPr>
        <p:spPr>
          <a:xfrm>
            <a:off x="457200" y="417450"/>
            <a:ext cx="8229600" cy="5638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Arial"/>
              <a:buNone/>
            </a:pPr>
            <a:r>
              <a:rPr lang="en-US" sz="3000">
                <a:latin typeface="Arial"/>
                <a:ea typeface="Arial"/>
                <a:cs typeface="Arial"/>
                <a:sym typeface="Arial"/>
              </a:rPr>
              <a:t>Subsystem</a:t>
            </a:r>
            <a:r>
              <a:rPr i="0" lang="en-US" sz="3000" u="none">
                <a:solidFill>
                  <a:schemeClr val="dk1"/>
                </a:solidFill>
                <a:latin typeface="Arial"/>
                <a:ea typeface="Arial"/>
                <a:cs typeface="Arial"/>
                <a:sym typeface="Arial"/>
              </a:rPr>
              <a:t> Requirements</a:t>
            </a:r>
            <a:endParaRPr sz="2400">
              <a:latin typeface="Arial"/>
              <a:ea typeface="Arial"/>
              <a:cs typeface="Arial"/>
              <a:sym typeface="Arial"/>
            </a:endParaRPr>
          </a:p>
          <a:p>
            <a:pPr indent="0" lvl="0" marL="0" rtl="0" algn="l">
              <a:lnSpc>
                <a:spcPct val="100000"/>
              </a:lnSpc>
              <a:spcBef>
                <a:spcPts val="640"/>
              </a:spcBef>
              <a:spcAft>
                <a:spcPts val="0"/>
              </a:spcAft>
              <a:buNone/>
            </a:pPr>
            <a:r>
              <a:rPr lang="en-US" sz="2000">
                <a:latin typeface="Arial"/>
                <a:ea typeface="Arial"/>
                <a:cs typeface="Arial"/>
                <a:sym typeface="Arial"/>
              </a:rPr>
              <a:t>Sensors</a:t>
            </a:r>
            <a:endParaRPr sz="2000">
              <a:latin typeface="Arial"/>
              <a:ea typeface="Arial"/>
              <a:cs typeface="Arial"/>
              <a:sym typeface="Arial"/>
            </a:endParaRPr>
          </a:p>
          <a:p>
            <a:pPr indent="-355600" lvl="0" marL="457200" rtl="0" algn="l">
              <a:lnSpc>
                <a:spcPct val="100000"/>
              </a:lnSpc>
              <a:spcBef>
                <a:spcPts val="640"/>
              </a:spcBef>
              <a:spcAft>
                <a:spcPts val="0"/>
              </a:spcAft>
              <a:buSzPts val="2000"/>
              <a:buFont typeface="Arial"/>
              <a:buChar char="-"/>
            </a:pPr>
            <a:r>
              <a:rPr lang="en-US" sz="2000">
                <a:latin typeface="Arial"/>
                <a:ea typeface="Arial"/>
                <a:cs typeface="Arial"/>
                <a:sym typeface="Arial"/>
              </a:rPr>
              <a:t>Calibrated gyroscope, accelerometer, magnetometer, altimeter, </a:t>
            </a:r>
            <a:r>
              <a:rPr lang="en-US" sz="2000">
                <a:latin typeface="Arial"/>
                <a:ea typeface="Arial"/>
                <a:cs typeface="Arial"/>
                <a:sym typeface="Arial"/>
              </a:rPr>
              <a:t>temperature</a:t>
            </a:r>
            <a:r>
              <a:rPr lang="en-US" sz="2000">
                <a:latin typeface="Arial"/>
                <a:ea typeface="Arial"/>
                <a:cs typeface="Arial"/>
                <a:sym typeface="Arial"/>
              </a:rPr>
              <a:t> </a:t>
            </a:r>
            <a:r>
              <a:rPr lang="en-US" sz="2000">
                <a:latin typeface="Arial"/>
                <a:ea typeface="Arial"/>
                <a:cs typeface="Arial"/>
                <a:sym typeface="Arial"/>
              </a:rPr>
              <a:t>sensor</a:t>
            </a:r>
            <a:r>
              <a:rPr lang="en-US" sz="2000">
                <a:latin typeface="Arial"/>
                <a:ea typeface="Arial"/>
                <a:cs typeface="Arial"/>
                <a:sym typeface="Arial"/>
              </a:rPr>
              <a:t> </a:t>
            </a:r>
            <a:endParaRPr sz="2000">
              <a:latin typeface="Arial"/>
              <a:ea typeface="Arial"/>
              <a:cs typeface="Arial"/>
              <a:sym typeface="Arial"/>
            </a:endParaRPr>
          </a:p>
          <a:p>
            <a:pPr indent="0" lvl="0" marL="0" rtl="0" algn="l">
              <a:lnSpc>
                <a:spcPct val="100000"/>
              </a:lnSpc>
              <a:spcBef>
                <a:spcPts val="640"/>
              </a:spcBef>
              <a:spcAft>
                <a:spcPts val="0"/>
              </a:spcAft>
              <a:buNone/>
            </a:pPr>
            <a:r>
              <a:rPr lang="en-US" sz="2000">
                <a:latin typeface="Arial"/>
                <a:ea typeface="Arial"/>
                <a:cs typeface="Arial"/>
                <a:sym typeface="Arial"/>
              </a:rPr>
              <a:t>Data Logging </a:t>
            </a:r>
            <a:endParaRPr sz="2000">
              <a:latin typeface="Arial"/>
              <a:ea typeface="Arial"/>
              <a:cs typeface="Arial"/>
              <a:sym typeface="Arial"/>
            </a:endParaRPr>
          </a:p>
          <a:p>
            <a:pPr indent="-355600" lvl="0" marL="457200" rtl="0" algn="l">
              <a:lnSpc>
                <a:spcPct val="100000"/>
              </a:lnSpc>
              <a:spcBef>
                <a:spcPts val="640"/>
              </a:spcBef>
              <a:spcAft>
                <a:spcPts val="0"/>
              </a:spcAft>
              <a:buSzPts val="2000"/>
              <a:buFont typeface="Arial"/>
              <a:buChar char="-"/>
            </a:pPr>
            <a:r>
              <a:rPr lang="en-US" sz="2000">
                <a:latin typeface="Arial"/>
                <a:ea typeface="Arial"/>
                <a:cs typeface="Arial"/>
                <a:sym typeface="Arial"/>
              </a:rPr>
              <a:t>Sufficient storage space on micro SD card</a:t>
            </a:r>
            <a:r>
              <a:rPr lang="en-US" sz="2000">
                <a:latin typeface="Arial"/>
                <a:ea typeface="Arial"/>
                <a:cs typeface="Arial"/>
                <a:sym typeface="Arial"/>
              </a:rPr>
              <a:t> </a:t>
            </a:r>
            <a:endParaRPr sz="2000">
              <a:latin typeface="Arial"/>
              <a:ea typeface="Arial"/>
              <a:cs typeface="Arial"/>
              <a:sym typeface="Arial"/>
            </a:endParaRPr>
          </a:p>
          <a:p>
            <a:pPr indent="-355600" lvl="0" marL="457200" rtl="0" algn="l">
              <a:lnSpc>
                <a:spcPct val="100000"/>
              </a:lnSpc>
              <a:spcBef>
                <a:spcPts val="0"/>
              </a:spcBef>
              <a:spcAft>
                <a:spcPts val="0"/>
              </a:spcAft>
              <a:buSzPts val="2000"/>
              <a:buFont typeface="Arial"/>
              <a:buChar char="-"/>
            </a:pPr>
            <a:r>
              <a:rPr lang="en-US" sz="2000">
                <a:latin typeface="Arial"/>
                <a:ea typeface="Arial"/>
                <a:cs typeface="Arial"/>
                <a:sym typeface="Arial"/>
              </a:rPr>
              <a:t>Arduino communication </a:t>
            </a:r>
            <a:endParaRPr sz="2000">
              <a:latin typeface="Arial"/>
              <a:ea typeface="Arial"/>
              <a:cs typeface="Arial"/>
              <a:sym typeface="Arial"/>
            </a:endParaRPr>
          </a:p>
          <a:p>
            <a:pPr indent="0" lvl="0" marL="0" rtl="0" algn="l">
              <a:lnSpc>
                <a:spcPct val="100000"/>
              </a:lnSpc>
              <a:spcBef>
                <a:spcPts val="640"/>
              </a:spcBef>
              <a:spcAft>
                <a:spcPts val="0"/>
              </a:spcAft>
              <a:buNone/>
            </a:pPr>
            <a:r>
              <a:rPr lang="en-US" sz="2000">
                <a:latin typeface="Arial"/>
                <a:ea typeface="Arial"/>
                <a:cs typeface="Arial"/>
                <a:sym typeface="Arial"/>
              </a:rPr>
              <a:t>Power</a:t>
            </a:r>
            <a:endParaRPr sz="2000">
              <a:latin typeface="Arial"/>
              <a:ea typeface="Arial"/>
              <a:cs typeface="Arial"/>
              <a:sym typeface="Arial"/>
            </a:endParaRPr>
          </a:p>
          <a:p>
            <a:pPr indent="-355600" lvl="0" marL="457200" rtl="0" algn="l">
              <a:lnSpc>
                <a:spcPct val="100000"/>
              </a:lnSpc>
              <a:spcBef>
                <a:spcPts val="640"/>
              </a:spcBef>
              <a:spcAft>
                <a:spcPts val="0"/>
              </a:spcAft>
              <a:buSzPts val="2000"/>
              <a:buFont typeface="Arial"/>
              <a:buChar char="-"/>
            </a:pPr>
            <a:r>
              <a:rPr lang="en-US" sz="2000">
                <a:latin typeface="Arial"/>
                <a:ea typeface="Arial"/>
                <a:cs typeface="Arial"/>
                <a:sym typeface="Arial"/>
              </a:rPr>
              <a:t>Supply 3W for heater and &lt;0.5W for the other electrical systems</a:t>
            </a:r>
            <a:endParaRPr sz="2000">
              <a:latin typeface="Arial"/>
              <a:ea typeface="Arial"/>
              <a:cs typeface="Arial"/>
              <a:sym typeface="Arial"/>
            </a:endParaRPr>
          </a:p>
          <a:p>
            <a:pPr indent="0" lvl="0" marL="0" rtl="0" algn="l">
              <a:lnSpc>
                <a:spcPct val="100000"/>
              </a:lnSpc>
              <a:spcBef>
                <a:spcPts val="640"/>
              </a:spcBef>
              <a:spcAft>
                <a:spcPts val="0"/>
              </a:spcAft>
              <a:buNone/>
            </a:pPr>
            <a:r>
              <a:rPr lang="en-US" sz="2000">
                <a:latin typeface="Arial"/>
                <a:ea typeface="Arial"/>
                <a:cs typeface="Arial"/>
                <a:sym typeface="Arial"/>
              </a:rPr>
              <a:t>Thermal </a:t>
            </a:r>
            <a:endParaRPr sz="2000">
              <a:latin typeface="Arial"/>
              <a:ea typeface="Arial"/>
              <a:cs typeface="Arial"/>
              <a:sym typeface="Arial"/>
            </a:endParaRPr>
          </a:p>
          <a:p>
            <a:pPr indent="-355600" lvl="0" marL="457200" rtl="0" algn="l">
              <a:lnSpc>
                <a:spcPct val="100000"/>
              </a:lnSpc>
              <a:spcBef>
                <a:spcPts val="640"/>
              </a:spcBef>
              <a:spcAft>
                <a:spcPts val="0"/>
              </a:spcAft>
              <a:buSzPts val="2000"/>
              <a:buFont typeface="Arial"/>
              <a:buChar char="-"/>
            </a:pPr>
            <a:r>
              <a:rPr lang="en-US" sz="2000">
                <a:latin typeface="Arial"/>
                <a:ea typeface="Arial"/>
                <a:cs typeface="Arial"/>
                <a:sym typeface="Arial"/>
              </a:rPr>
              <a:t>Must maintain internal temperature of above -40 ⁰C</a:t>
            </a:r>
            <a:endParaRPr sz="2000">
              <a:latin typeface="Arial"/>
              <a:ea typeface="Arial"/>
              <a:cs typeface="Arial"/>
              <a:sym typeface="Arial"/>
            </a:endParaRPr>
          </a:p>
          <a:p>
            <a:pPr indent="0" lvl="0" marL="0" rtl="0" algn="l">
              <a:lnSpc>
                <a:spcPct val="100000"/>
              </a:lnSpc>
              <a:spcBef>
                <a:spcPts val="640"/>
              </a:spcBef>
              <a:spcAft>
                <a:spcPts val="0"/>
              </a:spcAft>
              <a:buNone/>
            </a:pPr>
            <a:r>
              <a:rPr lang="en-US" sz="2000">
                <a:latin typeface="Arial"/>
                <a:ea typeface="Arial"/>
                <a:cs typeface="Arial"/>
                <a:sym typeface="Arial"/>
              </a:rPr>
              <a:t>Structural</a:t>
            </a:r>
            <a:endParaRPr sz="2000">
              <a:latin typeface="Arial"/>
              <a:ea typeface="Arial"/>
              <a:cs typeface="Arial"/>
              <a:sym typeface="Arial"/>
            </a:endParaRPr>
          </a:p>
          <a:p>
            <a:pPr indent="-355600" lvl="0" marL="457200" rtl="0" algn="l">
              <a:lnSpc>
                <a:spcPct val="100000"/>
              </a:lnSpc>
              <a:spcBef>
                <a:spcPts val="640"/>
              </a:spcBef>
              <a:spcAft>
                <a:spcPts val="0"/>
              </a:spcAft>
              <a:buSzPts val="2000"/>
              <a:buFont typeface="Arial"/>
              <a:buChar char="-"/>
            </a:pPr>
            <a:r>
              <a:rPr lang="en-US" sz="2000">
                <a:latin typeface="Arial"/>
                <a:ea typeface="Arial"/>
                <a:cs typeface="Arial"/>
                <a:sym typeface="Arial"/>
              </a:rPr>
              <a:t>Has to withstand up to 15 g’s</a:t>
            </a:r>
            <a:endParaRPr sz="2000">
              <a:latin typeface="Arial"/>
              <a:ea typeface="Arial"/>
              <a:cs typeface="Arial"/>
              <a:sym typeface="Arial"/>
            </a:endParaRPr>
          </a:p>
          <a:p>
            <a:pPr indent="-355600" lvl="0" marL="457200" rtl="0" algn="l">
              <a:lnSpc>
                <a:spcPct val="100000"/>
              </a:lnSpc>
              <a:spcBef>
                <a:spcPts val="0"/>
              </a:spcBef>
              <a:spcAft>
                <a:spcPts val="0"/>
              </a:spcAft>
              <a:buSzPts val="2000"/>
              <a:buFont typeface="Arial"/>
              <a:buChar char="-"/>
            </a:pPr>
            <a:r>
              <a:rPr lang="en-US" sz="2000">
                <a:latin typeface="Arial"/>
                <a:ea typeface="Arial"/>
                <a:cs typeface="Arial"/>
                <a:sym typeface="Arial"/>
              </a:rPr>
              <a:t>Interior of the structure must be easily accessible</a:t>
            </a:r>
            <a:endParaRPr sz="2000">
              <a:latin typeface="Arial"/>
              <a:ea typeface="Arial"/>
              <a:cs typeface="Arial"/>
              <a:sym typeface="Arial"/>
            </a:endParaRPr>
          </a:p>
          <a:p>
            <a:pPr indent="-228600" lvl="0" marL="342900" rtl="0" algn="l">
              <a:spcBef>
                <a:spcPts val="36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p:txBody>
      </p:sp>
      <p:sp>
        <p:nvSpPr>
          <p:cNvPr id="208" name="Google Shape;208;p6"/>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1301d991d87_1_0"/>
          <p:cNvPicPr preferRelativeResize="0"/>
          <p:nvPr/>
        </p:nvPicPr>
        <p:blipFill>
          <a:blip r:embed="rId3">
            <a:alphaModFix/>
          </a:blip>
          <a:stretch>
            <a:fillRect/>
          </a:stretch>
        </p:blipFill>
        <p:spPr>
          <a:xfrm>
            <a:off x="0" y="0"/>
            <a:ext cx="9144001" cy="6857999"/>
          </a:xfrm>
          <a:prstGeom prst="rect">
            <a:avLst/>
          </a:prstGeom>
          <a:noFill/>
          <a:ln>
            <a:noFill/>
          </a:ln>
        </p:spPr>
      </p:pic>
      <p:sp>
        <p:nvSpPr>
          <p:cNvPr id="215" name="Google Shape;215;g1301d991d87_1_0"/>
          <p:cNvSpPr txBox="1"/>
          <p:nvPr>
            <p:ph type="title"/>
          </p:nvPr>
        </p:nvSpPr>
        <p:spPr>
          <a:xfrm>
            <a:off x="45450" y="1"/>
            <a:ext cx="8229600" cy="576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Block Diagram</a:t>
            </a:r>
            <a:endParaRPr>
              <a:latin typeface="Arial"/>
              <a:ea typeface="Arial"/>
              <a:cs typeface="Arial"/>
              <a:sym typeface="Arial"/>
            </a:endParaRPr>
          </a:p>
        </p:txBody>
      </p:sp>
      <p:sp>
        <p:nvSpPr>
          <p:cNvPr id="216" name="Google Shape;216;g1301d991d87_1_0"/>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301d991d87_2_2"/>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Special Requirements </a:t>
            </a:r>
            <a:endParaRPr>
              <a:latin typeface="Arial"/>
              <a:ea typeface="Arial"/>
              <a:cs typeface="Arial"/>
              <a:sym typeface="Arial"/>
            </a:endParaRPr>
          </a:p>
        </p:txBody>
      </p:sp>
      <p:sp>
        <p:nvSpPr>
          <p:cNvPr id="223" name="Google Shape;223;g1301d991d87_2_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200" u="sng">
                <a:latin typeface="Arial"/>
                <a:ea typeface="Arial"/>
                <a:cs typeface="Arial"/>
                <a:sym typeface="Arial"/>
              </a:rPr>
              <a:t>Problem:</a:t>
            </a:r>
            <a:endParaRPr sz="2200" u="sng">
              <a:latin typeface="Arial"/>
              <a:ea typeface="Arial"/>
              <a:cs typeface="Arial"/>
              <a:sym typeface="Arial"/>
            </a:endParaRPr>
          </a:p>
          <a:p>
            <a:pPr indent="-368300" lvl="0" marL="457200" rtl="0" algn="l">
              <a:spcBef>
                <a:spcPts val="360"/>
              </a:spcBef>
              <a:spcAft>
                <a:spcPts val="0"/>
              </a:spcAft>
              <a:buSzPts val="2200"/>
              <a:buFont typeface="Arial"/>
              <a:buChar char="-"/>
            </a:pPr>
            <a:r>
              <a:rPr lang="en-US" sz="2200">
                <a:latin typeface="Arial"/>
                <a:ea typeface="Arial"/>
                <a:cs typeface="Arial"/>
                <a:sym typeface="Arial"/>
              </a:rPr>
              <a:t>The flight string must be slightly re-routed to allow the IMU to be as close to center of rotation as possible</a:t>
            </a:r>
            <a:endParaRPr sz="2200">
              <a:latin typeface="Arial"/>
              <a:ea typeface="Arial"/>
              <a:cs typeface="Arial"/>
              <a:sym typeface="Arial"/>
            </a:endParaRPr>
          </a:p>
          <a:p>
            <a:pPr indent="0" lvl="0" marL="0" rtl="0" algn="l">
              <a:spcBef>
                <a:spcPts val="360"/>
              </a:spcBef>
              <a:spcAft>
                <a:spcPts val="0"/>
              </a:spcAft>
              <a:buNone/>
            </a:pPr>
            <a:r>
              <a:t/>
            </a:r>
            <a:endParaRPr sz="2200">
              <a:latin typeface="Arial"/>
              <a:ea typeface="Arial"/>
              <a:cs typeface="Arial"/>
              <a:sym typeface="Arial"/>
            </a:endParaRPr>
          </a:p>
          <a:p>
            <a:pPr indent="0" lvl="0" marL="0" rtl="0" algn="l">
              <a:spcBef>
                <a:spcPts val="360"/>
              </a:spcBef>
              <a:spcAft>
                <a:spcPts val="0"/>
              </a:spcAft>
              <a:buNone/>
            </a:pPr>
            <a:r>
              <a:rPr lang="en-US" sz="2200" u="sng">
                <a:latin typeface="Arial"/>
                <a:ea typeface="Arial"/>
                <a:cs typeface="Arial"/>
                <a:sym typeface="Arial"/>
              </a:rPr>
              <a:t>Solution:</a:t>
            </a:r>
            <a:endParaRPr sz="2200" u="sng">
              <a:latin typeface="Arial"/>
              <a:ea typeface="Arial"/>
              <a:cs typeface="Arial"/>
              <a:sym typeface="Arial"/>
            </a:endParaRPr>
          </a:p>
          <a:p>
            <a:pPr indent="-368300" lvl="0" marL="457200" rtl="0" algn="l">
              <a:spcBef>
                <a:spcPts val="360"/>
              </a:spcBef>
              <a:spcAft>
                <a:spcPts val="0"/>
              </a:spcAft>
              <a:buSzPts val="2200"/>
              <a:buFont typeface="Arial"/>
              <a:buChar char="-"/>
            </a:pPr>
            <a:r>
              <a:rPr lang="en-US" sz="2200">
                <a:latin typeface="Arial"/>
                <a:ea typeface="Arial"/>
                <a:cs typeface="Arial"/>
                <a:sym typeface="Arial"/>
              </a:rPr>
              <a:t>Add supports to offset the string tube by ¾” in the center of the structure</a:t>
            </a:r>
            <a:endParaRPr sz="2200">
              <a:latin typeface="Arial"/>
              <a:ea typeface="Arial"/>
              <a:cs typeface="Arial"/>
              <a:sym typeface="Arial"/>
            </a:endParaRPr>
          </a:p>
        </p:txBody>
      </p:sp>
      <p:sp>
        <p:nvSpPr>
          <p:cNvPr id="224" name="Google Shape;224;g1301d991d87_2_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2f3afe06a3_0_227"/>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Design 1: Cylinder Shape</a:t>
            </a:r>
            <a:endParaRPr>
              <a:latin typeface="Arial"/>
              <a:ea typeface="Arial"/>
              <a:cs typeface="Arial"/>
              <a:sym typeface="Arial"/>
            </a:endParaRPr>
          </a:p>
        </p:txBody>
      </p:sp>
      <p:sp>
        <p:nvSpPr>
          <p:cNvPr id="231" name="Google Shape;231;g12f3afe06a3_0_227"/>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latin typeface="Arial"/>
              <a:ea typeface="Arial"/>
              <a:cs typeface="Arial"/>
              <a:sym typeface="Arial"/>
            </a:endParaRPr>
          </a:p>
        </p:txBody>
      </p:sp>
      <p:sp>
        <p:nvSpPr>
          <p:cNvPr id="232" name="Google Shape;232;g12f3afe06a3_0_227"/>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pic>
        <p:nvPicPr>
          <p:cNvPr id="233" name="Google Shape;233;g12f3afe06a3_0_227"/>
          <p:cNvPicPr preferRelativeResize="0"/>
          <p:nvPr/>
        </p:nvPicPr>
        <p:blipFill>
          <a:blip r:embed="rId3">
            <a:alphaModFix/>
          </a:blip>
          <a:stretch>
            <a:fillRect/>
          </a:stretch>
        </p:blipFill>
        <p:spPr>
          <a:xfrm>
            <a:off x="171475" y="1974850"/>
            <a:ext cx="4543400" cy="3288100"/>
          </a:xfrm>
          <a:prstGeom prst="rect">
            <a:avLst/>
          </a:prstGeom>
          <a:noFill/>
          <a:ln>
            <a:noFill/>
          </a:ln>
        </p:spPr>
      </p:pic>
      <p:pic>
        <p:nvPicPr>
          <p:cNvPr id="234" name="Google Shape;234;g12f3afe06a3_0_227"/>
          <p:cNvPicPr preferRelativeResize="0"/>
          <p:nvPr/>
        </p:nvPicPr>
        <p:blipFill rotWithShape="1">
          <a:blip r:embed="rId4">
            <a:alphaModFix/>
          </a:blip>
          <a:srcRect b="18648" l="26404" r="27658" t="15987"/>
          <a:stretch/>
        </p:blipFill>
        <p:spPr>
          <a:xfrm>
            <a:off x="4857725" y="1861538"/>
            <a:ext cx="4200526" cy="3514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idx="1" type="body"/>
          </p:nvPr>
        </p:nvSpPr>
        <p:spPr>
          <a:xfrm>
            <a:off x="457200" y="606325"/>
            <a:ext cx="8229600" cy="5742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Arial"/>
              <a:buNone/>
            </a:pPr>
            <a:r>
              <a:rPr b="1" i="0" lang="en-US" sz="3000" u="none">
                <a:solidFill>
                  <a:schemeClr val="dk1"/>
                </a:solidFill>
                <a:latin typeface="Arial"/>
                <a:ea typeface="Arial"/>
                <a:cs typeface="Arial"/>
                <a:sym typeface="Arial"/>
              </a:rPr>
              <a:t>Mission Overview</a:t>
            </a:r>
            <a:r>
              <a:rPr i="0" lang="en-US" sz="3000" u="none">
                <a:solidFill>
                  <a:schemeClr val="dk1"/>
                </a:solidFill>
                <a:latin typeface="Arial"/>
                <a:ea typeface="Arial"/>
                <a:cs typeface="Arial"/>
                <a:sym typeface="Arial"/>
              </a:rPr>
              <a:t> </a:t>
            </a:r>
            <a:endParaRPr sz="2400">
              <a:latin typeface="Arial"/>
              <a:ea typeface="Arial"/>
              <a:cs typeface="Arial"/>
              <a:sym typeface="Arial"/>
            </a:endParaRPr>
          </a:p>
          <a:p>
            <a:pPr indent="0" lvl="0" marL="0" rtl="0" algn="l">
              <a:lnSpc>
                <a:spcPct val="100000"/>
              </a:lnSpc>
              <a:spcBef>
                <a:spcPts val="400"/>
              </a:spcBef>
              <a:spcAft>
                <a:spcPts val="0"/>
              </a:spcAft>
              <a:buClr>
                <a:schemeClr val="dk1"/>
              </a:buClr>
              <a:buSzPts val="2000"/>
              <a:buFont typeface="Arial"/>
              <a:buNone/>
            </a:pPr>
            <a:r>
              <a:t/>
            </a:r>
            <a:endParaRPr i="0" sz="2000" u="none">
              <a:solidFill>
                <a:schemeClr val="dk1"/>
              </a:solidFill>
              <a:latin typeface="Arial"/>
              <a:ea typeface="Arial"/>
              <a:cs typeface="Arial"/>
              <a:sym typeface="Arial"/>
            </a:endParaRPr>
          </a:p>
          <a:p>
            <a:pPr indent="0" lvl="0" marL="0" rtl="0" algn="ctr">
              <a:lnSpc>
                <a:spcPct val="100000"/>
              </a:lnSpc>
              <a:spcBef>
                <a:spcPts val="400"/>
              </a:spcBef>
              <a:spcAft>
                <a:spcPts val="0"/>
              </a:spcAft>
              <a:buNone/>
            </a:pPr>
            <a:r>
              <a:rPr lang="en-US" sz="2300" u="sng">
                <a:latin typeface="Arial"/>
                <a:ea typeface="Arial"/>
                <a:cs typeface="Arial"/>
                <a:sym typeface="Arial"/>
              </a:rPr>
              <a:t>Main Objective:</a:t>
            </a:r>
            <a:endParaRPr sz="2300" u="sng">
              <a:latin typeface="Arial"/>
              <a:ea typeface="Arial"/>
              <a:cs typeface="Arial"/>
              <a:sym typeface="Arial"/>
            </a:endParaRPr>
          </a:p>
          <a:p>
            <a:pPr indent="0" lvl="0" marL="0" rtl="0" algn="ctr">
              <a:lnSpc>
                <a:spcPct val="100000"/>
              </a:lnSpc>
              <a:spcBef>
                <a:spcPts val="400"/>
              </a:spcBef>
              <a:spcAft>
                <a:spcPts val="0"/>
              </a:spcAft>
              <a:buNone/>
            </a:pPr>
            <a:r>
              <a:t/>
            </a:r>
            <a:endParaRPr sz="2300" u="sng">
              <a:latin typeface="Arial"/>
              <a:ea typeface="Arial"/>
              <a:cs typeface="Arial"/>
              <a:sym typeface="Arial"/>
            </a:endParaRPr>
          </a:p>
          <a:p>
            <a:pPr indent="0" lvl="0" marL="457200" rtl="0" algn="l">
              <a:lnSpc>
                <a:spcPct val="100000"/>
              </a:lnSpc>
              <a:spcBef>
                <a:spcPts val="400"/>
              </a:spcBef>
              <a:spcAft>
                <a:spcPts val="0"/>
              </a:spcAft>
              <a:buNone/>
            </a:pPr>
            <a:r>
              <a:rPr lang="en-US" sz="2200">
                <a:latin typeface="Arial"/>
                <a:ea typeface="Arial"/>
                <a:cs typeface="Arial"/>
                <a:sym typeface="Arial"/>
              </a:rPr>
              <a:t>To determine the final position of a payload accurately without the use of GPS tracking or remote assistance.</a:t>
            </a:r>
            <a:endParaRPr sz="2200">
              <a:latin typeface="Arial"/>
              <a:ea typeface="Arial"/>
              <a:cs typeface="Arial"/>
              <a:sym typeface="Arial"/>
            </a:endParaRPr>
          </a:p>
          <a:p>
            <a:pPr indent="0" lvl="0" marL="457200" rtl="0" algn="l">
              <a:lnSpc>
                <a:spcPct val="100000"/>
              </a:lnSpc>
              <a:spcBef>
                <a:spcPts val="400"/>
              </a:spcBef>
              <a:spcAft>
                <a:spcPts val="0"/>
              </a:spcAft>
              <a:buNone/>
            </a:pPr>
            <a:r>
              <a:t/>
            </a:r>
            <a:endParaRPr sz="2200">
              <a:latin typeface="Arial"/>
              <a:ea typeface="Arial"/>
              <a:cs typeface="Arial"/>
              <a:sym typeface="Arial"/>
            </a:endParaRPr>
          </a:p>
          <a:p>
            <a:pPr indent="0" lvl="0" marL="457200" rtl="0" algn="ctr">
              <a:lnSpc>
                <a:spcPct val="100000"/>
              </a:lnSpc>
              <a:spcBef>
                <a:spcPts val="400"/>
              </a:spcBef>
              <a:spcAft>
                <a:spcPts val="0"/>
              </a:spcAft>
              <a:buNone/>
            </a:pPr>
            <a:r>
              <a:rPr lang="en-US" sz="2200" u="sng">
                <a:latin typeface="Arial"/>
                <a:ea typeface="Arial"/>
                <a:cs typeface="Arial"/>
                <a:sym typeface="Arial"/>
              </a:rPr>
              <a:t>Problems Addressed:</a:t>
            </a:r>
            <a:endParaRPr sz="2200" u="sng">
              <a:latin typeface="Arial"/>
              <a:ea typeface="Arial"/>
              <a:cs typeface="Arial"/>
              <a:sym typeface="Arial"/>
            </a:endParaRPr>
          </a:p>
          <a:p>
            <a:pPr indent="0" lvl="0" marL="457200" rtl="0" algn="ctr">
              <a:lnSpc>
                <a:spcPct val="100000"/>
              </a:lnSpc>
              <a:spcBef>
                <a:spcPts val="400"/>
              </a:spcBef>
              <a:spcAft>
                <a:spcPts val="0"/>
              </a:spcAft>
              <a:buNone/>
            </a:pPr>
            <a:r>
              <a:t/>
            </a:r>
            <a:endParaRPr sz="2200" u="sng">
              <a:latin typeface="Arial"/>
              <a:ea typeface="Arial"/>
              <a:cs typeface="Arial"/>
              <a:sym typeface="Arial"/>
            </a:endParaRPr>
          </a:p>
          <a:p>
            <a:pPr indent="-368300" lvl="0" marL="914400" rtl="0" algn="l">
              <a:lnSpc>
                <a:spcPct val="100000"/>
              </a:lnSpc>
              <a:spcBef>
                <a:spcPts val="400"/>
              </a:spcBef>
              <a:spcAft>
                <a:spcPts val="0"/>
              </a:spcAft>
              <a:buSzPts val="2200"/>
              <a:buFont typeface="Arial"/>
              <a:buChar char="-"/>
            </a:pPr>
            <a:r>
              <a:rPr lang="en-US" sz="2200">
                <a:latin typeface="Arial"/>
                <a:ea typeface="Arial"/>
                <a:cs typeface="Arial"/>
                <a:sym typeface="Arial"/>
              </a:rPr>
              <a:t>Achieving an accurate estimate of a payload final position</a:t>
            </a:r>
            <a:endParaRPr sz="2200">
              <a:latin typeface="Arial"/>
              <a:ea typeface="Arial"/>
              <a:cs typeface="Arial"/>
              <a:sym typeface="Arial"/>
            </a:endParaRPr>
          </a:p>
          <a:p>
            <a:pPr indent="-368300" lvl="0" marL="914400" rtl="0" algn="l">
              <a:lnSpc>
                <a:spcPct val="100000"/>
              </a:lnSpc>
              <a:spcBef>
                <a:spcPts val="0"/>
              </a:spcBef>
              <a:spcAft>
                <a:spcPts val="0"/>
              </a:spcAft>
              <a:buSzPts val="2200"/>
              <a:buFont typeface="Arial"/>
              <a:buChar char="-"/>
            </a:pPr>
            <a:r>
              <a:rPr lang="en-US" sz="2200">
                <a:latin typeface="Arial"/>
                <a:ea typeface="Arial"/>
                <a:cs typeface="Arial"/>
                <a:sym typeface="Arial"/>
              </a:rPr>
              <a:t>Compounding errors in dead reckoning (drift)</a:t>
            </a:r>
            <a:endParaRPr sz="2200">
              <a:latin typeface="Arial"/>
              <a:ea typeface="Arial"/>
              <a:cs typeface="Arial"/>
              <a:sym typeface="Arial"/>
            </a:endParaRPr>
          </a:p>
          <a:p>
            <a:pPr indent="-368300" lvl="0" marL="914400" rtl="0" algn="l">
              <a:lnSpc>
                <a:spcPct val="100000"/>
              </a:lnSpc>
              <a:spcBef>
                <a:spcPts val="0"/>
              </a:spcBef>
              <a:spcAft>
                <a:spcPts val="0"/>
              </a:spcAft>
              <a:buSzPts val="2200"/>
              <a:buFont typeface="Arial"/>
              <a:buChar char="-"/>
            </a:pPr>
            <a:r>
              <a:rPr lang="en-US" sz="2200">
                <a:latin typeface="Arial"/>
                <a:ea typeface="Arial"/>
                <a:cs typeface="Arial"/>
                <a:sym typeface="Arial"/>
              </a:rPr>
              <a:t>Reduction of cost</a:t>
            </a:r>
            <a:endParaRPr sz="2200">
              <a:latin typeface="Arial"/>
              <a:ea typeface="Arial"/>
              <a:cs typeface="Arial"/>
              <a:sym typeface="Arial"/>
            </a:endParaRPr>
          </a:p>
          <a:p>
            <a:pPr indent="-368300" lvl="0" marL="914400" rtl="0" algn="l">
              <a:lnSpc>
                <a:spcPct val="100000"/>
              </a:lnSpc>
              <a:spcBef>
                <a:spcPts val="0"/>
              </a:spcBef>
              <a:spcAft>
                <a:spcPts val="0"/>
              </a:spcAft>
              <a:buSzPts val="2200"/>
              <a:buFont typeface="Arial"/>
              <a:buChar char="-"/>
            </a:pPr>
            <a:r>
              <a:rPr lang="en-US" sz="2200">
                <a:latin typeface="Arial"/>
                <a:ea typeface="Arial"/>
                <a:cs typeface="Arial"/>
                <a:sym typeface="Arial"/>
              </a:rPr>
              <a:t>High accuracy sensors are expensive</a:t>
            </a:r>
            <a:endParaRPr sz="2200">
              <a:latin typeface="Arial"/>
              <a:ea typeface="Arial"/>
              <a:cs typeface="Arial"/>
              <a:sym typeface="Arial"/>
            </a:endParaRPr>
          </a:p>
          <a:p>
            <a:pPr indent="0" lvl="0" marL="457200" rtl="0" algn="l">
              <a:lnSpc>
                <a:spcPct val="80000"/>
              </a:lnSpc>
              <a:spcBef>
                <a:spcPts val="400"/>
              </a:spcBef>
              <a:spcAft>
                <a:spcPts val="0"/>
              </a:spcAft>
              <a:buNone/>
            </a:pPr>
            <a:r>
              <a:t/>
            </a:r>
            <a:endParaRPr sz="2200">
              <a:latin typeface="Arial"/>
              <a:ea typeface="Arial"/>
              <a:cs typeface="Arial"/>
              <a:sym typeface="Arial"/>
            </a:endParaRPr>
          </a:p>
          <a:p>
            <a:pPr indent="0" lvl="0" marL="457200" rtl="0" algn="l">
              <a:lnSpc>
                <a:spcPct val="80000"/>
              </a:lnSpc>
              <a:spcBef>
                <a:spcPts val="400"/>
              </a:spcBef>
              <a:spcAft>
                <a:spcPts val="0"/>
              </a:spcAft>
              <a:buNone/>
            </a:pPr>
            <a:r>
              <a:t/>
            </a:r>
            <a:endParaRPr sz="2200">
              <a:latin typeface="Arial"/>
              <a:ea typeface="Arial"/>
              <a:cs typeface="Arial"/>
              <a:sym typeface="Arial"/>
            </a:endParaRPr>
          </a:p>
          <a:p>
            <a:pPr indent="0" lvl="0" marL="457200" rtl="0" algn="l">
              <a:lnSpc>
                <a:spcPct val="80000"/>
              </a:lnSpc>
              <a:spcBef>
                <a:spcPts val="400"/>
              </a:spcBef>
              <a:spcAft>
                <a:spcPts val="0"/>
              </a:spcAft>
              <a:buNone/>
            </a:pPr>
            <a:r>
              <a:t/>
            </a:r>
            <a:endParaRPr sz="2200">
              <a:latin typeface="Arial"/>
              <a:ea typeface="Arial"/>
              <a:cs typeface="Arial"/>
              <a:sym typeface="Arial"/>
            </a:endParaRPr>
          </a:p>
          <a:p>
            <a:pPr indent="-215900" lvl="0" marL="342900" rtl="0" algn="l">
              <a:spcBef>
                <a:spcPts val="40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p:txBody>
      </p:sp>
      <p:sp>
        <p:nvSpPr>
          <p:cNvPr id="79" name="Google Shape;79;p3"/>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2f3afe06a3_0_221"/>
          <p:cNvSpPr txBox="1"/>
          <p:nvPr>
            <p:ph type="title"/>
          </p:nvPr>
        </p:nvSpPr>
        <p:spPr>
          <a:xfrm>
            <a:off x="457200" y="3"/>
            <a:ext cx="8229600" cy="876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Design 2: Box Shape</a:t>
            </a:r>
            <a:endParaRPr>
              <a:latin typeface="Arial"/>
              <a:ea typeface="Arial"/>
              <a:cs typeface="Arial"/>
              <a:sym typeface="Arial"/>
            </a:endParaRPr>
          </a:p>
        </p:txBody>
      </p:sp>
      <p:sp>
        <p:nvSpPr>
          <p:cNvPr id="241" name="Google Shape;241;g12f3afe06a3_0_22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42" name="Google Shape;242;g12f3afe06a3_0_221"/>
          <p:cNvPicPr preferRelativeResize="0"/>
          <p:nvPr/>
        </p:nvPicPr>
        <p:blipFill rotWithShape="1">
          <a:blip r:embed="rId3">
            <a:alphaModFix/>
          </a:blip>
          <a:srcRect b="15931" l="10584" r="38648" t="17352"/>
          <a:stretch/>
        </p:blipFill>
        <p:spPr>
          <a:xfrm>
            <a:off x="1013463" y="913313"/>
            <a:ext cx="7117075" cy="5031374"/>
          </a:xfrm>
          <a:prstGeom prst="rect">
            <a:avLst/>
          </a:prstGeom>
          <a:noFill/>
          <a:ln>
            <a:noFill/>
          </a:ln>
        </p:spPr>
      </p:pic>
      <p:sp>
        <p:nvSpPr>
          <p:cNvPr id="243" name="Google Shape;243;g12f3afe06a3_0_221"/>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2d29cbefe8_2_12"/>
          <p:cNvSpPr txBox="1"/>
          <p:nvPr>
            <p:ph type="title"/>
          </p:nvPr>
        </p:nvSpPr>
        <p:spPr>
          <a:xfrm>
            <a:off x="457200" y="1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Testing</a:t>
            </a:r>
            <a:endParaRPr>
              <a:latin typeface="Arial"/>
              <a:ea typeface="Arial"/>
              <a:cs typeface="Arial"/>
              <a:sym typeface="Arial"/>
            </a:endParaRPr>
          </a:p>
        </p:txBody>
      </p:sp>
      <p:sp>
        <p:nvSpPr>
          <p:cNvPr id="250" name="Google Shape;250;g12d29cbefe8_2_12"/>
          <p:cNvSpPr txBox="1"/>
          <p:nvPr>
            <p:ph idx="1" type="body"/>
          </p:nvPr>
        </p:nvSpPr>
        <p:spPr>
          <a:xfrm>
            <a:off x="457200" y="1143000"/>
            <a:ext cx="8229600" cy="49590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Font typeface="Arial"/>
              <a:buChar char="●"/>
            </a:pPr>
            <a:r>
              <a:rPr lang="en-US" sz="2000">
                <a:latin typeface="Arial"/>
                <a:ea typeface="Arial"/>
                <a:cs typeface="Arial"/>
                <a:sym typeface="Arial"/>
              </a:rPr>
              <a:t>Cold testing</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Leave in cooler with dry ice for 2 hours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Vacuum testing</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Use vacuum chamber in Powerhouse campus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Rigidity testing</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Throw package down concrete stairs</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Spin around on string and whip back and forth</a:t>
            </a:r>
            <a:endParaRPr sz="2000">
              <a:latin typeface="Arial"/>
              <a:ea typeface="Arial"/>
              <a:cs typeface="Arial"/>
              <a:sym typeface="Arial"/>
            </a:endParaRPr>
          </a:p>
          <a:p>
            <a:pPr indent="-355600" lvl="2" marL="1371600" rtl="0" algn="l">
              <a:spcBef>
                <a:spcPts val="0"/>
              </a:spcBef>
              <a:spcAft>
                <a:spcPts val="0"/>
              </a:spcAft>
              <a:buSzPts val="2000"/>
              <a:buFont typeface="Arial"/>
              <a:buChar char="■"/>
            </a:pPr>
            <a:r>
              <a:rPr lang="en-US" sz="2000">
                <a:latin typeface="Arial"/>
                <a:ea typeface="Arial"/>
                <a:cs typeface="Arial"/>
                <a:sym typeface="Arial"/>
              </a:rPr>
              <a:t>Simulates G forces experienced at burst</a:t>
            </a:r>
            <a:endParaRPr sz="2000">
              <a:latin typeface="Arial"/>
              <a:ea typeface="Arial"/>
              <a:cs typeface="Arial"/>
              <a:sym typeface="Arial"/>
            </a:endParaRPr>
          </a:p>
          <a:p>
            <a:pPr indent="-355600" lvl="0" marL="457200" rtl="0" algn="l">
              <a:spcBef>
                <a:spcPts val="360"/>
              </a:spcBef>
              <a:spcAft>
                <a:spcPts val="0"/>
              </a:spcAft>
              <a:buSzPts val="2000"/>
              <a:buFont typeface="Arial"/>
              <a:buChar char="●"/>
            </a:pPr>
            <a:r>
              <a:rPr lang="en-US" sz="2000">
                <a:latin typeface="Arial"/>
                <a:ea typeface="Arial"/>
                <a:cs typeface="Arial"/>
                <a:sym typeface="Arial"/>
              </a:rPr>
              <a:t>Code Testing</a:t>
            </a:r>
            <a:endParaRPr sz="2000">
              <a:latin typeface="Arial"/>
              <a:ea typeface="Arial"/>
              <a:cs typeface="Arial"/>
              <a:sym typeface="Arial"/>
            </a:endParaRPr>
          </a:p>
          <a:p>
            <a:pPr indent="-355600" lvl="1" marL="914400" rtl="0" algn="l">
              <a:spcBef>
                <a:spcPts val="360"/>
              </a:spcBef>
              <a:spcAft>
                <a:spcPts val="0"/>
              </a:spcAft>
              <a:buSzPts val="2000"/>
              <a:buFont typeface="Arial"/>
              <a:buChar char="○"/>
            </a:pPr>
            <a:r>
              <a:rPr lang="en-US" sz="2000">
                <a:latin typeface="Arial"/>
                <a:ea typeface="Arial"/>
                <a:cs typeface="Arial"/>
                <a:sym typeface="Arial"/>
              </a:rPr>
              <a:t>Using iphone recorded data on matlab app to test code before using actual IMU</a:t>
            </a:r>
            <a:endParaRPr sz="2000">
              <a:latin typeface="Arial"/>
              <a:ea typeface="Arial"/>
              <a:cs typeface="Arial"/>
              <a:sym typeface="Arial"/>
            </a:endParaRPr>
          </a:p>
          <a:p>
            <a:pPr indent="-355600" lvl="2" marL="1371600" rtl="0" algn="l">
              <a:spcBef>
                <a:spcPts val="360"/>
              </a:spcBef>
              <a:spcAft>
                <a:spcPts val="0"/>
              </a:spcAft>
              <a:buSzPts val="2000"/>
              <a:buFont typeface="Arial"/>
              <a:buChar char="■"/>
            </a:pPr>
            <a:r>
              <a:rPr lang="en-US" sz="2000">
                <a:latin typeface="Arial"/>
                <a:ea typeface="Arial"/>
                <a:cs typeface="Arial"/>
                <a:sym typeface="Arial"/>
              </a:rPr>
              <a:t>Iphone sensors are very inaccurate</a:t>
            </a:r>
            <a:endParaRPr sz="2000">
              <a:latin typeface="Arial"/>
              <a:ea typeface="Arial"/>
              <a:cs typeface="Arial"/>
              <a:sym typeface="Arial"/>
            </a:endParaRPr>
          </a:p>
        </p:txBody>
      </p:sp>
      <p:sp>
        <p:nvSpPr>
          <p:cNvPr id="251" name="Google Shape;251;g12d29cbefe8_2_1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3086e4801c_0_0"/>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Commands and Sensors</a:t>
            </a:r>
            <a:endParaRPr>
              <a:latin typeface="Arial"/>
              <a:ea typeface="Arial"/>
              <a:cs typeface="Arial"/>
              <a:sym typeface="Arial"/>
            </a:endParaRPr>
          </a:p>
        </p:txBody>
      </p:sp>
      <p:sp>
        <p:nvSpPr>
          <p:cNvPr id="258" name="Google Shape;258;g13086e4801c_0_0"/>
          <p:cNvSpPr txBox="1"/>
          <p:nvPr>
            <p:ph idx="1" type="body"/>
          </p:nvPr>
        </p:nvSpPr>
        <p:spPr>
          <a:xfrm>
            <a:off x="457200" y="1600200"/>
            <a:ext cx="51315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2500">
                <a:latin typeface="Arial"/>
                <a:ea typeface="Arial"/>
                <a:cs typeface="Arial"/>
                <a:sym typeface="Arial"/>
              </a:rPr>
              <a:t>Xsens </a:t>
            </a:r>
            <a:r>
              <a:rPr b="1" lang="en-US" sz="2500">
                <a:latin typeface="Arial"/>
                <a:ea typeface="Arial"/>
                <a:cs typeface="Arial"/>
                <a:sym typeface="Arial"/>
              </a:rPr>
              <a:t>MTI-3-0I-DK:</a:t>
            </a:r>
            <a:endParaRPr sz="2500">
              <a:latin typeface="Arial"/>
              <a:ea typeface="Arial"/>
              <a:cs typeface="Arial"/>
              <a:sym typeface="Arial"/>
            </a:endParaRPr>
          </a:p>
          <a:p>
            <a:pPr indent="-387350" lvl="0" marL="457200" rtl="0" algn="l">
              <a:spcBef>
                <a:spcPts val="360"/>
              </a:spcBef>
              <a:spcAft>
                <a:spcPts val="0"/>
              </a:spcAft>
              <a:buSzPts val="2500"/>
              <a:buFont typeface="Arial"/>
              <a:buChar char="-"/>
            </a:pPr>
            <a:r>
              <a:rPr lang="en-US" sz="2500">
                <a:latin typeface="Arial"/>
                <a:ea typeface="Arial"/>
                <a:cs typeface="Arial"/>
                <a:sym typeface="Arial"/>
              </a:rPr>
              <a:t>Very high accuracy sensor</a:t>
            </a:r>
            <a:endParaRPr sz="2500">
              <a:latin typeface="Arial"/>
              <a:ea typeface="Arial"/>
              <a:cs typeface="Arial"/>
              <a:sym typeface="Arial"/>
            </a:endParaRPr>
          </a:p>
          <a:p>
            <a:pPr indent="-387350" lvl="0" marL="457200" rtl="0" algn="l">
              <a:spcBef>
                <a:spcPts val="360"/>
              </a:spcBef>
              <a:spcAft>
                <a:spcPts val="0"/>
              </a:spcAft>
              <a:buSzPts val="2500"/>
              <a:buFont typeface="Arial"/>
              <a:buChar char="-"/>
            </a:pPr>
            <a:r>
              <a:rPr lang="en-US" sz="2500">
                <a:latin typeface="Arial"/>
                <a:ea typeface="Arial"/>
                <a:cs typeface="Arial"/>
                <a:sym typeface="Arial"/>
              </a:rPr>
              <a:t>Compatible with MT Manager (Xsens data manipulation suite provided for free)</a:t>
            </a:r>
            <a:endParaRPr sz="2500">
              <a:latin typeface="Arial"/>
              <a:ea typeface="Arial"/>
              <a:cs typeface="Arial"/>
              <a:sym typeface="Arial"/>
            </a:endParaRPr>
          </a:p>
          <a:p>
            <a:pPr indent="-387350" lvl="0" marL="457200" rtl="0" algn="l">
              <a:spcBef>
                <a:spcPts val="360"/>
              </a:spcBef>
              <a:spcAft>
                <a:spcPts val="0"/>
              </a:spcAft>
              <a:buSzPts val="2500"/>
              <a:buFont typeface="Arial"/>
              <a:buChar char="-"/>
            </a:pPr>
            <a:r>
              <a:rPr lang="en-US" sz="2500">
                <a:latin typeface="Arial"/>
                <a:ea typeface="Arial"/>
                <a:cs typeface="Arial"/>
                <a:sym typeface="Arial"/>
              </a:rPr>
              <a:t>Sensor fusion improves accuracy</a:t>
            </a:r>
            <a:endParaRPr sz="2500">
              <a:latin typeface="Arial"/>
              <a:ea typeface="Arial"/>
              <a:cs typeface="Arial"/>
              <a:sym typeface="Arial"/>
            </a:endParaRPr>
          </a:p>
          <a:p>
            <a:pPr indent="-387350" lvl="0" marL="457200" rtl="0" algn="l">
              <a:spcBef>
                <a:spcPts val="360"/>
              </a:spcBef>
              <a:spcAft>
                <a:spcPts val="0"/>
              </a:spcAft>
              <a:buSzPts val="2500"/>
              <a:buFont typeface="Arial"/>
              <a:buChar char="-"/>
            </a:pPr>
            <a:r>
              <a:rPr lang="en-US" sz="2500">
                <a:latin typeface="Arial"/>
                <a:ea typeface="Arial"/>
                <a:cs typeface="Arial"/>
                <a:sym typeface="Arial"/>
              </a:rPr>
              <a:t>2.8-3.6 V input</a:t>
            </a:r>
            <a:endParaRPr sz="2500">
              <a:latin typeface="Arial"/>
              <a:ea typeface="Arial"/>
              <a:cs typeface="Arial"/>
              <a:sym typeface="Arial"/>
            </a:endParaRPr>
          </a:p>
          <a:p>
            <a:pPr indent="-387350" lvl="0" marL="457200" rtl="0" algn="l">
              <a:spcBef>
                <a:spcPts val="360"/>
              </a:spcBef>
              <a:spcAft>
                <a:spcPts val="0"/>
              </a:spcAft>
              <a:buSzPts val="2500"/>
              <a:buFont typeface="Arial"/>
              <a:buChar char="-"/>
            </a:pPr>
            <a:r>
              <a:rPr lang="en-US" sz="2500">
                <a:latin typeface="Arial"/>
                <a:ea typeface="Arial"/>
                <a:cs typeface="Arial"/>
                <a:sym typeface="Arial"/>
              </a:rPr>
              <a:t>&lt;100 mW @ 3V</a:t>
            </a:r>
            <a:endParaRPr sz="2500">
              <a:latin typeface="Arial"/>
              <a:ea typeface="Arial"/>
              <a:cs typeface="Arial"/>
              <a:sym typeface="Arial"/>
            </a:endParaRPr>
          </a:p>
          <a:p>
            <a:pPr indent="0" lvl="0" marL="0" rtl="0" algn="l">
              <a:spcBef>
                <a:spcPts val="360"/>
              </a:spcBef>
              <a:spcAft>
                <a:spcPts val="0"/>
              </a:spcAft>
              <a:buNone/>
            </a:pPr>
            <a:r>
              <a:t/>
            </a:r>
            <a:endParaRPr sz="2000"/>
          </a:p>
        </p:txBody>
      </p:sp>
      <p:pic>
        <p:nvPicPr>
          <p:cNvPr id="259" name="Google Shape;259;g13086e4801c_0_0"/>
          <p:cNvPicPr preferRelativeResize="0"/>
          <p:nvPr/>
        </p:nvPicPr>
        <p:blipFill>
          <a:blip r:embed="rId3">
            <a:alphaModFix/>
          </a:blip>
          <a:stretch>
            <a:fillRect/>
          </a:stretch>
        </p:blipFill>
        <p:spPr>
          <a:xfrm>
            <a:off x="5780738" y="2534200"/>
            <a:ext cx="3095625" cy="2571750"/>
          </a:xfrm>
          <a:prstGeom prst="rect">
            <a:avLst/>
          </a:prstGeom>
          <a:noFill/>
          <a:ln>
            <a:noFill/>
          </a:ln>
        </p:spPr>
      </p:pic>
      <p:sp>
        <p:nvSpPr>
          <p:cNvPr id="260" name="Google Shape;260;g13086e4801c_0_0"/>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
        <p:nvSpPr>
          <p:cNvPr id="261" name="Google Shape;261;g13086e4801c_0_0"/>
          <p:cNvSpPr txBox="1"/>
          <p:nvPr/>
        </p:nvSpPr>
        <p:spPr>
          <a:xfrm>
            <a:off x="6103963" y="5105950"/>
            <a:ext cx="2449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solidFill>
                  <a:srgbClr val="FF0000"/>
                </a:solidFill>
                <a:latin typeface="Old Standard TT"/>
                <a:ea typeface="Old Standard TT"/>
                <a:cs typeface="Old Standard TT"/>
                <a:sym typeface="Old Standard TT"/>
              </a:rPr>
              <a:t>$413.30</a:t>
            </a:r>
            <a:endParaRPr b="1" sz="4600">
              <a:solidFill>
                <a:srgbClr val="FF0000"/>
              </a:solidFill>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3086e4801c_0_10"/>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Commands and Sensors</a:t>
            </a:r>
            <a:endParaRPr>
              <a:latin typeface="Arial"/>
              <a:ea typeface="Arial"/>
              <a:cs typeface="Arial"/>
              <a:sym typeface="Arial"/>
            </a:endParaRPr>
          </a:p>
        </p:txBody>
      </p:sp>
      <p:sp>
        <p:nvSpPr>
          <p:cNvPr id="268" name="Google Shape;268;g13086e4801c_0_1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u="sng">
                <a:latin typeface="Arial"/>
                <a:ea typeface="Arial"/>
                <a:cs typeface="Arial"/>
                <a:sym typeface="Arial"/>
              </a:rPr>
              <a:t>Barometers</a:t>
            </a:r>
            <a:endParaRPr sz="2000" u="sng">
              <a:latin typeface="Arial"/>
              <a:ea typeface="Arial"/>
              <a:cs typeface="Arial"/>
              <a:sym typeface="Arial"/>
            </a:endParaRPr>
          </a:p>
          <a:p>
            <a:pPr indent="0" lvl="0" marL="0" rtl="0" algn="l">
              <a:spcBef>
                <a:spcPts val="360"/>
              </a:spcBef>
              <a:spcAft>
                <a:spcPts val="0"/>
              </a:spcAft>
              <a:buNone/>
            </a:pPr>
            <a:r>
              <a:rPr b="1" lang="en-US" sz="2000">
                <a:latin typeface="Arial"/>
                <a:ea typeface="Arial"/>
                <a:cs typeface="Arial"/>
                <a:sym typeface="Arial"/>
              </a:rPr>
              <a:t>TE Connectivity </a:t>
            </a:r>
            <a:r>
              <a:rPr b="1" lang="en-US" sz="2000">
                <a:latin typeface="Arial"/>
                <a:ea typeface="Arial"/>
                <a:cs typeface="Arial"/>
                <a:sym typeface="Arial"/>
              </a:rPr>
              <a:t>MS5803-01BA:</a:t>
            </a:r>
            <a:endParaRPr b="1" sz="2000">
              <a:latin typeface="Arial"/>
              <a:ea typeface="Arial"/>
              <a:cs typeface="Arial"/>
              <a:sym typeface="Arial"/>
            </a:endParaRPr>
          </a:p>
          <a:p>
            <a:pPr indent="-355600" lvl="0" marL="457200" rtl="0" algn="l">
              <a:spcBef>
                <a:spcPts val="360"/>
              </a:spcBef>
              <a:spcAft>
                <a:spcPts val="0"/>
              </a:spcAft>
              <a:buSzPts val="2000"/>
              <a:buFont typeface="Arial"/>
              <a:buChar char="-"/>
            </a:pPr>
            <a:r>
              <a:rPr lang="en-US" sz="2000">
                <a:latin typeface="Arial"/>
                <a:ea typeface="Arial"/>
                <a:cs typeface="Arial"/>
                <a:sym typeface="Arial"/>
              </a:rPr>
              <a:t>Altitudes up to 30000 Meters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Accuracy of ± 5 meters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Peak 1.4 mA @ 1.8V to 3.6V</a:t>
            </a:r>
            <a:endParaRPr sz="2000">
              <a:latin typeface="Arial"/>
              <a:ea typeface="Arial"/>
              <a:cs typeface="Arial"/>
              <a:sym typeface="Arial"/>
            </a:endParaRPr>
          </a:p>
          <a:p>
            <a:pPr indent="0" lvl="0" marL="0" rtl="0" algn="l">
              <a:spcBef>
                <a:spcPts val="360"/>
              </a:spcBef>
              <a:spcAft>
                <a:spcPts val="0"/>
              </a:spcAft>
              <a:buNone/>
            </a:pPr>
            <a:r>
              <a:t/>
            </a:r>
            <a:endParaRPr sz="2000">
              <a:latin typeface="Arial"/>
              <a:ea typeface="Arial"/>
              <a:cs typeface="Arial"/>
              <a:sym typeface="Arial"/>
            </a:endParaRPr>
          </a:p>
          <a:p>
            <a:pPr indent="0" lvl="0" marL="0" rtl="0" algn="l">
              <a:spcBef>
                <a:spcPts val="360"/>
              </a:spcBef>
              <a:spcAft>
                <a:spcPts val="0"/>
              </a:spcAft>
              <a:buNone/>
            </a:pPr>
            <a:r>
              <a:rPr b="1" lang="en-US" sz="2000">
                <a:latin typeface="Arial"/>
                <a:ea typeface="Arial"/>
                <a:cs typeface="Arial"/>
                <a:sym typeface="Arial"/>
              </a:rPr>
              <a:t>Bosch Sensortec BME688:</a:t>
            </a:r>
            <a:endParaRPr b="1" sz="2000">
              <a:latin typeface="Arial"/>
              <a:ea typeface="Arial"/>
              <a:cs typeface="Arial"/>
              <a:sym typeface="Arial"/>
            </a:endParaRPr>
          </a:p>
          <a:p>
            <a:pPr indent="-355600" lvl="0" marL="457200" rtl="0" algn="l">
              <a:spcBef>
                <a:spcPts val="360"/>
              </a:spcBef>
              <a:spcAft>
                <a:spcPts val="0"/>
              </a:spcAft>
              <a:buSzPts val="2000"/>
              <a:buFont typeface="Arial"/>
              <a:buChar char="-"/>
            </a:pPr>
            <a:r>
              <a:rPr lang="en-US" sz="2000">
                <a:latin typeface="Arial"/>
                <a:ea typeface="Arial"/>
                <a:cs typeface="Arial"/>
                <a:sym typeface="Arial"/>
              </a:rPr>
              <a:t>Altitudes up to 9000 Meters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Accuracy of </a:t>
            </a:r>
            <a:r>
              <a:rPr lang="en-US" sz="2000">
                <a:latin typeface="Arial"/>
                <a:ea typeface="Arial"/>
                <a:cs typeface="Arial"/>
                <a:sym typeface="Arial"/>
              </a:rPr>
              <a:t>± </a:t>
            </a:r>
            <a:r>
              <a:rPr lang="en-US" sz="2000">
                <a:latin typeface="Arial"/>
                <a:ea typeface="Arial"/>
                <a:cs typeface="Arial"/>
                <a:sym typeface="Arial"/>
              </a:rPr>
              <a:t>0.66 Meters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Peak 0.8 m</a:t>
            </a:r>
            <a:r>
              <a:rPr lang="en-US" sz="2000">
                <a:latin typeface="Arial"/>
                <a:ea typeface="Arial"/>
                <a:cs typeface="Arial"/>
                <a:sym typeface="Arial"/>
              </a:rPr>
              <a:t>A @ 1.2V to 3.6V</a:t>
            </a:r>
            <a:endParaRPr sz="2000">
              <a:latin typeface="Arial"/>
              <a:ea typeface="Arial"/>
              <a:cs typeface="Arial"/>
              <a:sym typeface="Arial"/>
            </a:endParaRPr>
          </a:p>
        </p:txBody>
      </p:sp>
      <p:pic>
        <p:nvPicPr>
          <p:cNvPr id="269" name="Google Shape;269;g13086e4801c_0_10"/>
          <p:cNvPicPr preferRelativeResize="0"/>
          <p:nvPr/>
        </p:nvPicPr>
        <p:blipFill rotWithShape="1">
          <a:blip r:embed="rId3">
            <a:alphaModFix/>
          </a:blip>
          <a:srcRect b="0" l="24294" r="0" t="0"/>
          <a:stretch/>
        </p:blipFill>
        <p:spPr>
          <a:xfrm>
            <a:off x="4438774" y="1600200"/>
            <a:ext cx="4248025" cy="2050400"/>
          </a:xfrm>
          <a:prstGeom prst="rect">
            <a:avLst/>
          </a:prstGeom>
          <a:noFill/>
          <a:ln>
            <a:noFill/>
          </a:ln>
        </p:spPr>
      </p:pic>
      <p:sp>
        <p:nvSpPr>
          <p:cNvPr id="270" name="Google Shape;270;g13086e4801c_0_10"/>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pic>
        <p:nvPicPr>
          <p:cNvPr id="271" name="Google Shape;271;g13086e4801c_0_10"/>
          <p:cNvPicPr preferRelativeResize="0"/>
          <p:nvPr/>
        </p:nvPicPr>
        <p:blipFill>
          <a:blip r:embed="rId4">
            <a:alphaModFix/>
          </a:blip>
          <a:stretch>
            <a:fillRect/>
          </a:stretch>
        </p:blipFill>
        <p:spPr>
          <a:xfrm>
            <a:off x="4857050" y="3833175"/>
            <a:ext cx="3411475" cy="2416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3086e4801c_0_22"/>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Commands and Sensors</a:t>
            </a:r>
            <a:endParaRPr>
              <a:latin typeface="Arial"/>
              <a:ea typeface="Arial"/>
              <a:cs typeface="Arial"/>
              <a:sym typeface="Arial"/>
            </a:endParaRPr>
          </a:p>
        </p:txBody>
      </p:sp>
      <p:sp>
        <p:nvSpPr>
          <p:cNvPr id="278" name="Google Shape;278;g13086e4801c_0_2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000">
                <a:latin typeface="Arial"/>
                <a:ea typeface="Arial"/>
                <a:cs typeface="Arial"/>
                <a:sym typeface="Arial"/>
              </a:rPr>
              <a:t>Adafruit Feather M0 Adalogger</a:t>
            </a:r>
            <a:endParaRPr sz="2000">
              <a:latin typeface="Arial"/>
              <a:ea typeface="Arial"/>
              <a:cs typeface="Arial"/>
              <a:sym typeface="Arial"/>
            </a:endParaRPr>
          </a:p>
          <a:p>
            <a:pPr indent="-355600" lvl="0" marL="457200" rtl="0" algn="l">
              <a:spcBef>
                <a:spcPts val="360"/>
              </a:spcBef>
              <a:spcAft>
                <a:spcPts val="0"/>
              </a:spcAft>
              <a:buSzPts val="2000"/>
              <a:buFont typeface="Arial"/>
              <a:buChar char="-"/>
            </a:pPr>
            <a:r>
              <a:rPr lang="en-US" sz="2000">
                <a:latin typeface="Arial"/>
                <a:ea typeface="Arial"/>
                <a:cs typeface="Arial"/>
                <a:sym typeface="Arial"/>
              </a:rPr>
              <a:t>Operating Voltage 5V</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32 kb Flash Memory</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Clock Speed 48MHz</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Operates from -40C to 85C</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Built-in SD card slot</a:t>
            </a:r>
            <a:endParaRPr sz="2000">
              <a:latin typeface="Arial"/>
              <a:ea typeface="Arial"/>
              <a:cs typeface="Arial"/>
              <a:sym typeface="Arial"/>
            </a:endParaRPr>
          </a:p>
          <a:p>
            <a:pPr indent="0" lvl="0" marL="457200" rtl="0" algn="l">
              <a:spcBef>
                <a:spcPts val="360"/>
              </a:spcBef>
              <a:spcAft>
                <a:spcPts val="0"/>
              </a:spcAft>
              <a:buNone/>
            </a:pPr>
            <a:r>
              <a:t/>
            </a:r>
            <a:endParaRPr sz="2000">
              <a:latin typeface="Arial"/>
              <a:ea typeface="Arial"/>
              <a:cs typeface="Arial"/>
              <a:sym typeface="Arial"/>
            </a:endParaRPr>
          </a:p>
          <a:p>
            <a:pPr indent="0" lvl="0" marL="457200" rtl="0" algn="l">
              <a:spcBef>
                <a:spcPts val="360"/>
              </a:spcBef>
              <a:spcAft>
                <a:spcPts val="0"/>
              </a:spcAft>
              <a:buNone/>
            </a:pPr>
            <a:r>
              <a:t/>
            </a:r>
            <a:endParaRPr sz="2000">
              <a:latin typeface="Arial"/>
              <a:ea typeface="Arial"/>
              <a:cs typeface="Arial"/>
              <a:sym typeface="Arial"/>
            </a:endParaRPr>
          </a:p>
          <a:p>
            <a:pPr indent="0" lvl="0" marL="457200" rtl="0" algn="l">
              <a:spcBef>
                <a:spcPts val="360"/>
              </a:spcBef>
              <a:spcAft>
                <a:spcPts val="0"/>
              </a:spcAft>
              <a:buNone/>
            </a:pPr>
            <a:r>
              <a:rPr lang="en-US" sz="2000">
                <a:latin typeface="Arial"/>
                <a:ea typeface="Arial"/>
                <a:cs typeface="Arial"/>
                <a:sym typeface="Arial"/>
              </a:rPr>
              <a:t>Use 2 in total. One for Xsens</a:t>
            </a:r>
            <a:endParaRPr sz="2000">
              <a:latin typeface="Arial"/>
              <a:ea typeface="Arial"/>
              <a:cs typeface="Arial"/>
              <a:sym typeface="Arial"/>
            </a:endParaRPr>
          </a:p>
          <a:p>
            <a:pPr indent="0" lvl="0" marL="457200" rtl="0" algn="l">
              <a:spcBef>
                <a:spcPts val="360"/>
              </a:spcBef>
              <a:spcAft>
                <a:spcPts val="0"/>
              </a:spcAft>
              <a:buNone/>
            </a:pPr>
            <a:r>
              <a:rPr lang="en-US" sz="2000">
                <a:latin typeface="Arial"/>
                <a:ea typeface="Arial"/>
                <a:cs typeface="Arial"/>
                <a:sym typeface="Arial"/>
              </a:rPr>
              <a:t>MTi-3 and one for all other data</a:t>
            </a:r>
            <a:endParaRPr sz="2000">
              <a:latin typeface="Arial"/>
              <a:ea typeface="Arial"/>
              <a:cs typeface="Arial"/>
              <a:sym typeface="Arial"/>
            </a:endParaRPr>
          </a:p>
          <a:p>
            <a:pPr indent="0" lvl="0" marL="457200" rtl="0" algn="l">
              <a:spcBef>
                <a:spcPts val="360"/>
              </a:spcBef>
              <a:spcAft>
                <a:spcPts val="0"/>
              </a:spcAft>
              <a:buNone/>
            </a:pPr>
            <a:r>
              <a:rPr lang="en-US" sz="2000">
                <a:latin typeface="Arial"/>
                <a:ea typeface="Arial"/>
                <a:cs typeface="Arial"/>
                <a:sym typeface="Arial"/>
              </a:rPr>
              <a:t>collection and processing</a:t>
            </a:r>
            <a:endParaRPr sz="2000">
              <a:latin typeface="Arial"/>
              <a:ea typeface="Arial"/>
              <a:cs typeface="Arial"/>
              <a:sym typeface="Arial"/>
            </a:endParaRPr>
          </a:p>
        </p:txBody>
      </p:sp>
      <p:sp>
        <p:nvSpPr>
          <p:cNvPr id="279" name="Google Shape;279;g13086e4801c_0_2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pic>
        <p:nvPicPr>
          <p:cNvPr id="280" name="Google Shape;280;g13086e4801c_0_22"/>
          <p:cNvPicPr preferRelativeResize="0"/>
          <p:nvPr/>
        </p:nvPicPr>
        <p:blipFill>
          <a:blip r:embed="rId3">
            <a:alphaModFix/>
          </a:blip>
          <a:stretch>
            <a:fillRect/>
          </a:stretch>
        </p:blipFill>
        <p:spPr>
          <a:xfrm>
            <a:off x="4642226" y="1911238"/>
            <a:ext cx="4044575" cy="3035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303d23ce29_0_2"/>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latin typeface="Arial"/>
                <a:ea typeface="Arial"/>
                <a:cs typeface="Arial"/>
                <a:sym typeface="Arial"/>
              </a:rPr>
              <a:t>Commands and Sensors</a:t>
            </a:r>
            <a:endParaRPr>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sp>
        <p:nvSpPr>
          <p:cNvPr id="287" name="Google Shape;287;g1303d23ce29_0_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a:latin typeface="Arial"/>
                <a:ea typeface="Arial"/>
                <a:cs typeface="Arial"/>
                <a:sym typeface="Arial"/>
              </a:rPr>
              <a:t>ArduCAM Mini Camera Module Shield w/ 5 MP OV5642</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5 megapixel camera</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Interfaces with arduino</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360"/>
              </a:spcBef>
              <a:spcAft>
                <a:spcPts val="0"/>
              </a:spcAft>
              <a:buNone/>
            </a:pPr>
            <a:r>
              <a:t/>
            </a:r>
            <a:endParaRPr>
              <a:latin typeface="Arial"/>
              <a:ea typeface="Arial"/>
              <a:cs typeface="Arial"/>
              <a:sym typeface="Arial"/>
            </a:endParaRPr>
          </a:p>
        </p:txBody>
      </p:sp>
      <p:sp>
        <p:nvSpPr>
          <p:cNvPr id="288" name="Google Shape;288;g1303d23ce29_0_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pic>
        <p:nvPicPr>
          <p:cNvPr id="289" name="Google Shape;289;g1303d23ce29_0_2"/>
          <p:cNvPicPr preferRelativeResize="0"/>
          <p:nvPr/>
        </p:nvPicPr>
        <p:blipFill>
          <a:blip r:embed="rId3">
            <a:alphaModFix/>
          </a:blip>
          <a:stretch>
            <a:fillRect/>
          </a:stretch>
        </p:blipFill>
        <p:spPr>
          <a:xfrm>
            <a:off x="5166626" y="2573776"/>
            <a:ext cx="3520176" cy="3552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301d991d87_2_21"/>
          <p:cNvSpPr txBox="1"/>
          <p:nvPr>
            <p:ph type="title"/>
          </p:nvPr>
        </p:nvSpPr>
        <p:spPr>
          <a:xfrm>
            <a:off x="457200" y="-142863"/>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latin typeface="Arial"/>
                <a:ea typeface="Arial"/>
                <a:cs typeface="Arial"/>
                <a:sym typeface="Arial"/>
              </a:rPr>
              <a:t>Parts List Contd.</a:t>
            </a:r>
            <a:endParaRPr b="1">
              <a:latin typeface="Arial"/>
              <a:ea typeface="Arial"/>
              <a:cs typeface="Arial"/>
              <a:sym typeface="Arial"/>
            </a:endParaRPr>
          </a:p>
        </p:txBody>
      </p:sp>
      <p:graphicFrame>
        <p:nvGraphicFramePr>
          <p:cNvPr id="296" name="Google Shape;296;g1301d991d87_2_21"/>
          <p:cNvGraphicFramePr/>
          <p:nvPr/>
        </p:nvGraphicFramePr>
        <p:xfrm>
          <a:off x="714400" y="688115"/>
          <a:ext cx="3000000" cy="3000000"/>
        </p:xfrm>
        <a:graphic>
          <a:graphicData uri="http://schemas.openxmlformats.org/drawingml/2006/table">
            <a:tbl>
              <a:tblPr>
                <a:noFill/>
                <a:tableStyleId>{EDD4FFE3-6FF2-4AD3-BBE1-BEEAACB749B0}</a:tableStyleId>
              </a:tblPr>
              <a:tblGrid>
                <a:gridCol w="1786900"/>
                <a:gridCol w="1299175"/>
                <a:gridCol w="1543050"/>
                <a:gridCol w="1543050"/>
                <a:gridCol w="1543050"/>
              </a:tblGrid>
              <a:tr h="436700">
                <a:tc>
                  <a:txBody>
                    <a:bodyPr/>
                    <a:lstStyle/>
                    <a:p>
                      <a:pPr indent="0" lvl="0" marL="0" rtl="0" algn="ctr">
                        <a:spcBef>
                          <a:spcPts val="0"/>
                        </a:spcBef>
                        <a:spcAft>
                          <a:spcPts val="0"/>
                        </a:spcAft>
                        <a:buNone/>
                      </a:pPr>
                      <a:r>
                        <a:rPr lang="en-US" sz="1500"/>
                        <a:t>Component </a:t>
                      </a:r>
                      <a:endParaRPr sz="1500"/>
                    </a:p>
                  </a:txBody>
                  <a:tcPr marT="91425" marB="91425" marR="91425" marL="91425"/>
                </a:tc>
                <a:tc>
                  <a:txBody>
                    <a:bodyPr/>
                    <a:lstStyle/>
                    <a:p>
                      <a:pPr indent="0" lvl="0" marL="0" rtl="0" algn="ctr">
                        <a:spcBef>
                          <a:spcPts val="0"/>
                        </a:spcBef>
                        <a:spcAft>
                          <a:spcPts val="0"/>
                        </a:spcAft>
                        <a:buNone/>
                      </a:pPr>
                      <a:r>
                        <a:rPr lang="en-US" sz="1500"/>
                        <a:t>Distributor</a:t>
                      </a:r>
                      <a:r>
                        <a:rPr lang="en-US" sz="1500"/>
                        <a:t> </a:t>
                      </a:r>
                      <a:endParaRPr sz="1500"/>
                    </a:p>
                  </a:txBody>
                  <a:tcPr marT="91425" marB="91425" marR="91425" marL="91425"/>
                </a:tc>
                <a:tc>
                  <a:txBody>
                    <a:bodyPr/>
                    <a:lstStyle/>
                    <a:p>
                      <a:pPr indent="0" lvl="0" marL="0" rtl="0" algn="ctr">
                        <a:spcBef>
                          <a:spcPts val="0"/>
                        </a:spcBef>
                        <a:spcAft>
                          <a:spcPts val="0"/>
                        </a:spcAft>
                        <a:buNone/>
                      </a:pPr>
                      <a:r>
                        <a:rPr lang="en-US" sz="1500"/>
                        <a:t>Manufacturer</a:t>
                      </a:r>
                      <a:r>
                        <a:rPr lang="en-US" sz="1500"/>
                        <a:t> </a:t>
                      </a:r>
                      <a:endParaRPr sz="1500"/>
                    </a:p>
                  </a:txBody>
                  <a:tcPr marT="91425" marB="91425" marR="91425" marL="91425"/>
                </a:tc>
                <a:tc>
                  <a:txBody>
                    <a:bodyPr/>
                    <a:lstStyle/>
                    <a:p>
                      <a:pPr indent="0" lvl="0" marL="0" rtl="0" algn="ctr">
                        <a:spcBef>
                          <a:spcPts val="0"/>
                        </a:spcBef>
                        <a:spcAft>
                          <a:spcPts val="0"/>
                        </a:spcAft>
                        <a:buNone/>
                      </a:pPr>
                      <a:r>
                        <a:rPr lang="en-US" sz="1500"/>
                        <a:t>Weight</a:t>
                      </a:r>
                      <a:endParaRPr sz="1500"/>
                    </a:p>
                  </a:txBody>
                  <a:tcPr marT="91425" marB="91425" marR="91425" marL="91425"/>
                </a:tc>
                <a:tc>
                  <a:txBody>
                    <a:bodyPr/>
                    <a:lstStyle/>
                    <a:p>
                      <a:pPr indent="0" lvl="0" marL="0" rtl="0" algn="ctr">
                        <a:spcBef>
                          <a:spcPts val="0"/>
                        </a:spcBef>
                        <a:spcAft>
                          <a:spcPts val="0"/>
                        </a:spcAft>
                        <a:buNone/>
                      </a:pPr>
                      <a:r>
                        <a:rPr lang="en-US" sz="1500"/>
                        <a:t>Price</a:t>
                      </a:r>
                      <a:endParaRPr sz="1500"/>
                    </a:p>
                  </a:txBody>
                  <a:tcPr marT="91425" marB="91425" marR="91425" marL="91425"/>
                </a:tc>
              </a:tr>
              <a:tr h="593325">
                <a:tc>
                  <a:txBody>
                    <a:bodyPr/>
                    <a:lstStyle/>
                    <a:p>
                      <a:pPr indent="0" lvl="0" marL="0" rtl="0" algn="l">
                        <a:spcBef>
                          <a:spcPts val="0"/>
                        </a:spcBef>
                        <a:spcAft>
                          <a:spcPts val="0"/>
                        </a:spcAft>
                        <a:buNone/>
                      </a:pPr>
                      <a:r>
                        <a:rPr lang="en-US" sz="1500" u="sng">
                          <a:solidFill>
                            <a:schemeClr val="hlink"/>
                          </a:solidFill>
                          <a:hlinkClick r:id="rId3"/>
                        </a:rPr>
                        <a:t>MTi-3 IMU sensor module</a:t>
                      </a:r>
                      <a:endParaRPr sz="1500"/>
                    </a:p>
                  </a:txBody>
                  <a:tcPr marT="91425" marB="91425" marR="91425" marL="91425"/>
                </a:tc>
                <a:tc>
                  <a:txBody>
                    <a:bodyPr/>
                    <a:lstStyle/>
                    <a:p>
                      <a:pPr indent="0" lvl="0" marL="0" rtl="0" algn="ctr">
                        <a:spcBef>
                          <a:spcPts val="0"/>
                        </a:spcBef>
                        <a:spcAft>
                          <a:spcPts val="0"/>
                        </a:spcAft>
                        <a:buNone/>
                      </a:pPr>
                      <a:r>
                        <a:rPr lang="en-US" sz="1500"/>
                        <a:t>Newark</a:t>
                      </a:r>
                      <a:endParaRPr sz="1500"/>
                    </a:p>
                  </a:txBody>
                  <a:tcPr marT="91425" marB="91425" marR="91425" marL="91425"/>
                </a:tc>
                <a:tc>
                  <a:txBody>
                    <a:bodyPr/>
                    <a:lstStyle/>
                    <a:p>
                      <a:pPr indent="0" lvl="0" marL="0" rtl="0" algn="ctr">
                        <a:spcBef>
                          <a:spcPts val="0"/>
                        </a:spcBef>
                        <a:spcAft>
                          <a:spcPts val="0"/>
                        </a:spcAft>
                        <a:buNone/>
                      </a:pPr>
                      <a:r>
                        <a:rPr lang="en-US" sz="1500"/>
                        <a:t>Xsens</a:t>
                      </a:r>
                      <a:endParaRPr sz="1500"/>
                    </a:p>
                  </a:txBody>
                  <a:tcPr marT="91425" marB="91425" marR="91425" marL="91425"/>
                </a:tc>
                <a:tc>
                  <a:txBody>
                    <a:bodyPr/>
                    <a:lstStyle/>
                    <a:p>
                      <a:pPr indent="0" lvl="0" marL="0" rtl="0" algn="ctr">
                        <a:spcBef>
                          <a:spcPts val="0"/>
                        </a:spcBef>
                        <a:spcAft>
                          <a:spcPts val="0"/>
                        </a:spcAft>
                        <a:buNone/>
                      </a:pPr>
                      <a:r>
                        <a:rPr lang="en-US" sz="1500"/>
                        <a:t>&lt;25g</a:t>
                      </a:r>
                      <a:endParaRPr sz="1500"/>
                    </a:p>
                  </a:txBody>
                  <a:tcPr marT="91425" marB="91425" marR="91425" marL="91425"/>
                </a:tc>
                <a:tc>
                  <a:txBody>
                    <a:bodyPr/>
                    <a:lstStyle/>
                    <a:p>
                      <a:pPr indent="0" lvl="0" marL="0" rtl="0" algn="ctr">
                        <a:spcBef>
                          <a:spcPts val="0"/>
                        </a:spcBef>
                        <a:spcAft>
                          <a:spcPts val="0"/>
                        </a:spcAft>
                        <a:buNone/>
                      </a:pPr>
                      <a:r>
                        <a:rPr lang="en-US" sz="1500"/>
                        <a:t>$413.30</a:t>
                      </a:r>
                      <a:endParaRPr sz="1500"/>
                    </a:p>
                  </a:txBody>
                  <a:tcPr marT="91425" marB="91425" marR="91425" marL="91425"/>
                </a:tc>
              </a:tr>
              <a:tr h="805250">
                <a:tc>
                  <a:txBody>
                    <a:bodyPr/>
                    <a:lstStyle/>
                    <a:p>
                      <a:pPr indent="0" lvl="0" marL="0" rtl="0" algn="l">
                        <a:spcBef>
                          <a:spcPts val="0"/>
                        </a:spcBef>
                        <a:spcAft>
                          <a:spcPts val="0"/>
                        </a:spcAft>
                        <a:buNone/>
                      </a:pPr>
                      <a:r>
                        <a:rPr lang="en-US" sz="1500" u="sng">
                          <a:solidFill>
                            <a:schemeClr val="hlink"/>
                          </a:solidFill>
                          <a:hlinkClick r:id="rId4"/>
                        </a:rPr>
                        <a:t>Low Altitude Barometer &amp; Temp Sensor</a:t>
                      </a:r>
                      <a:endParaRPr sz="1500"/>
                    </a:p>
                  </a:txBody>
                  <a:tcPr marT="91425" marB="91425" marR="91425" marL="91425"/>
                </a:tc>
                <a:tc>
                  <a:txBody>
                    <a:bodyPr/>
                    <a:lstStyle/>
                    <a:p>
                      <a:pPr indent="0" lvl="0" marL="0" rtl="0" algn="ctr">
                        <a:spcBef>
                          <a:spcPts val="0"/>
                        </a:spcBef>
                        <a:spcAft>
                          <a:spcPts val="0"/>
                        </a:spcAft>
                        <a:buNone/>
                      </a:pPr>
                      <a:r>
                        <a:rPr lang="en-US" sz="1500"/>
                        <a:t>Adafruit</a:t>
                      </a:r>
                      <a:endParaRPr sz="1500"/>
                    </a:p>
                  </a:txBody>
                  <a:tcPr marT="91425" marB="91425" marR="91425" marL="91425"/>
                </a:tc>
                <a:tc>
                  <a:txBody>
                    <a:bodyPr/>
                    <a:lstStyle/>
                    <a:p>
                      <a:pPr indent="0" lvl="0" marL="0" rtl="0" algn="ctr">
                        <a:spcBef>
                          <a:spcPts val="0"/>
                        </a:spcBef>
                        <a:spcAft>
                          <a:spcPts val="0"/>
                        </a:spcAft>
                        <a:buNone/>
                      </a:pPr>
                      <a:r>
                        <a:rPr lang="en-US" sz="1500"/>
                        <a:t>Bosch</a:t>
                      </a:r>
                      <a:endParaRPr sz="1500"/>
                    </a:p>
                  </a:txBody>
                  <a:tcPr marT="91425" marB="91425" marR="91425" marL="91425"/>
                </a:tc>
                <a:tc>
                  <a:txBody>
                    <a:bodyPr/>
                    <a:lstStyle/>
                    <a:p>
                      <a:pPr indent="0" lvl="0" marL="0" rtl="0" algn="ctr">
                        <a:spcBef>
                          <a:spcPts val="0"/>
                        </a:spcBef>
                        <a:spcAft>
                          <a:spcPts val="0"/>
                        </a:spcAft>
                        <a:buNone/>
                      </a:pPr>
                      <a:r>
                        <a:rPr lang="en-US" sz="1500"/>
                        <a:t>1.7g</a:t>
                      </a:r>
                      <a:endParaRPr sz="1500"/>
                    </a:p>
                  </a:txBody>
                  <a:tcPr marT="91425" marB="91425" marR="91425" marL="91425"/>
                </a:tc>
                <a:tc>
                  <a:txBody>
                    <a:bodyPr/>
                    <a:lstStyle/>
                    <a:p>
                      <a:pPr indent="0" lvl="0" marL="0" rtl="0" algn="ctr">
                        <a:spcBef>
                          <a:spcPts val="0"/>
                        </a:spcBef>
                        <a:spcAft>
                          <a:spcPts val="0"/>
                        </a:spcAft>
                        <a:buNone/>
                      </a:pPr>
                      <a:r>
                        <a:rPr lang="en-US" sz="1500"/>
                        <a:t>$19.95</a:t>
                      </a:r>
                      <a:endParaRPr sz="1500"/>
                    </a:p>
                  </a:txBody>
                  <a:tcPr marT="91425" marB="91425" marR="91425" marL="91425"/>
                </a:tc>
              </a:tr>
              <a:tr h="805250">
                <a:tc>
                  <a:txBody>
                    <a:bodyPr/>
                    <a:lstStyle/>
                    <a:p>
                      <a:pPr indent="0" lvl="0" marL="0" rtl="0" algn="l">
                        <a:spcBef>
                          <a:spcPts val="0"/>
                        </a:spcBef>
                        <a:spcAft>
                          <a:spcPts val="0"/>
                        </a:spcAft>
                        <a:buNone/>
                      </a:pPr>
                      <a:r>
                        <a:rPr lang="en-US" sz="1500" u="sng">
                          <a:solidFill>
                            <a:schemeClr val="hlink"/>
                          </a:solidFill>
                          <a:hlinkClick r:id="rId5"/>
                        </a:rPr>
                        <a:t>High Altitude Barometer &amp; Temp Sensor</a:t>
                      </a:r>
                      <a:endParaRPr sz="1500"/>
                    </a:p>
                  </a:txBody>
                  <a:tcPr marT="91425" marB="91425" marR="91425" marL="91425"/>
                </a:tc>
                <a:tc>
                  <a:txBody>
                    <a:bodyPr/>
                    <a:lstStyle/>
                    <a:p>
                      <a:pPr indent="0" lvl="0" marL="0" rtl="0" algn="ctr">
                        <a:spcBef>
                          <a:spcPts val="0"/>
                        </a:spcBef>
                        <a:spcAft>
                          <a:spcPts val="0"/>
                        </a:spcAft>
                        <a:buNone/>
                      </a:pPr>
                      <a:r>
                        <a:rPr lang="en-US" sz="1500"/>
                        <a:t>Digikey</a:t>
                      </a:r>
                      <a:endParaRPr sz="1500"/>
                    </a:p>
                  </a:txBody>
                  <a:tcPr marT="91425" marB="91425" marR="91425" marL="91425"/>
                </a:tc>
                <a:tc>
                  <a:txBody>
                    <a:bodyPr/>
                    <a:lstStyle/>
                    <a:p>
                      <a:pPr indent="0" lvl="0" marL="0" rtl="0" algn="ctr">
                        <a:spcBef>
                          <a:spcPts val="0"/>
                        </a:spcBef>
                        <a:spcAft>
                          <a:spcPts val="0"/>
                        </a:spcAft>
                        <a:buNone/>
                      </a:pPr>
                      <a:r>
                        <a:rPr lang="en-US" sz="1500"/>
                        <a:t>TE Connectivity</a:t>
                      </a:r>
                      <a:endParaRPr sz="1500"/>
                    </a:p>
                  </a:txBody>
                  <a:tcPr marT="91425" marB="91425" marR="91425" marL="91425"/>
                </a:tc>
                <a:tc>
                  <a:txBody>
                    <a:bodyPr/>
                    <a:lstStyle/>
                    <a:p>
                      <a:pPr indent="0" lvl="0" marL="0" rtl="0" algn="ctr">
                        <a:spcBef>
                          <a:spcPts val="0"/>
                        </a:spcBef>
                        <a:spcAft>
                          <a:spcPts val="0"/>
                        </a:spcAft>
                        <a:buNone/>
                      </a:pPr>
                      <a:r>
                        <a:rPr lang="en-US" sz="1500"/>
                        <a:t>&lt;5g</a:t>
                      </a:r>
                      <a:endParaRPr sz="1500"/>
                    </a:p>
                  </a:txBody>
                  <a:tcPr marT="91425" marB="91425" marR="91425" marL="91425"/>
                </a:tc>
                <a:tc>
                  <a:txBody>
                    <a:bodyPr/>
                    <a:lstStyle/>
                    <a:p>
                      <a:pPr indent="0" lvl="0" marL="0" rtl="0" algn="ctr">
                        <a:spcBef>
                          <a:spcPts val="0"/>
                        </a:spcBef>
                        <a:spcAft>
                          <a:spcPts val="0"/>
                        </a:spcAft>
                        <a:buNone/>
                      </a:pPr>
                      <a:r>
                        <a:rPr lang="en-US" sz="1500"/>
                        <a:t>$33.63</a:t>
                      </a:r>
                      <a:endParaRPr sz="1500"/>
                    </a:p>
                  </a:txBody>
                  <a:tcPr marT="91425" marB="91425" marR="91425" marL="91425"/>
                </a:tc>
              </a:tr>
              <a:tr h="381425">
                <a:tc>
                  <a:txBody>
                    <a:bodyPr/>
                    <a:lstStyle/>
                    <a:p>
                      <a:pPr indent="0" lvl="0" marL="0" rtl="0" algn="l">
                        <a:spcBef>
                          <a:spcPts val="0"/>
                        </a:spcBef>
                        <a:spcAft>
                          <a:spcPts val="0"/>
                        </a:spcAft>
                        <a:buNone/>
                      </a:pPr>
                      <a:r>
                        <a:rPr lang="en-US" sz="1500" u="sng">
                          <a:solidFill>
                            <a:schemeClr val="hlink"/>
                          </a:solidFill>
                          <a:hlinkClick r:id="rId6"/>
                        </a:rPr>
                        <a:t>Battery</a:t>
                      </a:r>
                      <a:r>
                        <a:rPr lang="en-US" sz="1500"/>
                        <a:t> x3</a:t>
                      </a:r>
                      <a:endParaRPr sz="1500"/>
                    </a:p>
                  </a:txBody>
                  <a:tcPr marT="91425" marB="91425" marR="91425" marL="91425"/>
                </a:tc>
                <a:tc>
                  <a:txBody>
                    <a:bodyPr/>
                    <a:lstStyle/>
                    <a:p>
                      <a:pPr indent="0" lvl="0" marL="0" rtl="0" algn="ctr">
                        <a:spcBef>
                          <a:spcPts val="0"/>
                        </a:spcBef>
                        <a:spcAft>
                          <a:spcPts val="0"/>
                        </a:spcAft>
                        <a:buNone/>
                      </a:pPr>
                      <a:r>
                        <a:rPr lang="en-US" sz="1500"/>
                        <a:t>Amazon</a:t>
                      </a:r>
                      <a:endParaRPr sz="1500"/>
                    </a:p>
                  </a:txBody>
                  <a:tcPr marT="91425" marB="91425" marR="91425" marL="91425"/>
                </a:tc>
                <a:tc>
                  <a:txBody>
                    <a:bodyPr/>
                    <a:lstStyle/>
                    <a:p>
                      <a:pPr indent="0" lvl="0" marL="0" rtl="0" algn="ctr">
                        <a:spcBef>
                          <a:spcPts val="0"/>
                        </a:spcBef>
                        <a:spcAft>
                          <a:spcPts val="0"/>
                        </a:spcAft>
                        <a:buNone/>
                      </a:pPr>
                      <a:r>
                        <a:rPr lang="en-US" sz="1500">
                          <a:solidFill>
                            <a:schemeClr val="dk1"/>
                          </a:solidFill>
                        </a:rPr>
                        <a:t>EEMB Battery</a:t>
                      </a:r>
                      <a:endParaRPr sz="1500">
                        <a:solidFill>
                          <a:schemeClr val="dk1"/>
                        </a:solidFill>
                      </a:endParaRPr>
                    </a:p>
                  </a:txBody>
                  <a:tcPr marT="91425" marB="91425" marR="91425" marL="91425"/>
                </a:tc>
                <a:tc>
                  <a:txBody>
                    <a:bodyPr/>
                    <a:lstStyle/>
                    <a:p>
                      <a:pPr indent="0" lvl="0" marL="0" rtl="0" algn="ctr">
                        <a:spcBef>
                          <a:spcPts val="0"/>
                        </a:spcBef>
                        <a:spcAft>
                          <a:spcPts val="0"/>
                        </a:spcAft>
                        <a:buNone/>
                      </a:pPr>
                      <a:r>
                        <a:rPr lang="en-US" sz="1500">
                          <a:solidFill>
                            <a:schemeClr val="dk1"/>
                          </a:solidFill>
                        </a:rPr>
                        <a:t>3x30g</a:t>
                      </a:r>
                      <a:endParaRPr sz="1500">
                        <a:solidFill>
                          <a:schemeClr val="dk1"/>
                        </a:solidFill>
                      </a:endParaRPr>
                    </a:p>
                    <a:p>
                      <a:pPr indent="0" lvl="0" marL="0" rtl="0" algn="ctr">
                        <a:spcBef>
                          <a:spcPts val="0"/>
                        </a:spcBef>
                        <a:spcAft>
                          <a:spcPts val="0"/>
                        </a:spcAft>
                        <a:buNone/>
                      </a:pPr>
                      <a:r>
                        <a:rPr lang="en-US" sz="1500">
                          <a:solidFill>
                            <a:schemeClr val="dk1"/>
                          </a:solidFill>
                        </a:rPr>
                        <a:t>=90g</a:t>
                      </a:r>
                      <a:endParaRPr sz="1500">
                        <a:solidFill>
                          <a:schemeClr val="dk1"/>
                        </a:solidFill>
                      </a:endParaRPr>
                    </a:p>
                  </a:txBody>
                  <a:tcPr marT="91425" marB="91425" marR="91425" marL="91425"/>
                </a:tc>
                <a:tc>
                  <a:txBody>
                    <a:bodyPr/>
                    <a:lstStyle/>
                    <a:p>
                      <a:pPr indent="0" lvl="0" marL="0" rtl="0" algn="ctr">
                        <a:spcBef>
                          <a:spcPts val="0"/>
                        </a:spcBef>
                        <a:spcAft>
                          <a:spcPts val="0"/>
                        </a:spcAft>
                        <a:buNone/>
                      </a:pPr>
                      <a:r>
                        <a:rPr lang="en-US" sz="1500"/>
                        <a:t>$15.19 x 3 </a:t>
                      </a:r>
                      <a:endParaRPr sz="1500"/>
                    </a:p>
                    <a:p>
                      <a:pPr indent="0" lvl="0" marL="0" rtl="0" algn="ctr">
                        <a:spcBef>
                          <a:spcPts val="0"/>
                        </a:spcBef>
                        <a:spcAft>
                          <a:spcPts val="0"/>
                        </a:spcAft>
                        <a:buNone/>
                      </a:pPr>
                      <a:r>
                        <a:rPr lang="en-US" sz="1500"/>
                        <a:t>= 45.57</a:t>
                      </a:r>
                      <a:endParaRPr sz="1500"/>
                    </a:p>
                  </a:txBody>
                  <a:tcPr marT="91425" marB="91425" marR="91425" marL="91425"/>
                </a:tc>
              </a:tr>
              <a:tr h="593325">
                <a:tc>
                  <a:txBody>
                    <a:bodyPr/>
                    <a:lstStyle/>
                    <a:p>
                      <a:pPr indent="0" lvl="0" marL="0" rtl="0" algn="l">
                        <a:spcBef>
                          <a:spcPts val="0"/>
                        </a:spcBef>
                        <a:spcAft>
                          <a:spcPts val="0"/>
                        </a:spcAft>
                        <a:buNone/>
                      </a:pPr>
                      <a:r>
                        <a:rPr lang="en-US" sz="1500" u="sng">
                          <a:solidFill>
                            <a:schemeClr val="hlink"/>
                          </a:solidFill>
                          <a:hlinkClick r:id="rId7"/>
                        </a:rPr>
                        <a:t>Data Logger / </a:t>
                      </a:r>
                      <a:r>
                        <a:rPr lang="en-US" sz="1500" u="sng">
                          <a:solidFill>
                            <a:schemeClr val="hlink"/>
                          </a:solidFill>
                          <a:hlinkClick r:id="rId8"/>
                        </a:rPr>
                        <a:t>Microcontroller</a:t>
                      </a:r>
                      <a:r>
                        <a:rPr lang="en-US" sz="1500"/>
                        <a:t> x2</a:t>
                      </a:r>
                      <a:endParaRPr sz="15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Adafruit</a:t>
                      </a:r>
                      <a:endParaRPr sz="15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Adafruit</a:t>
                      </a:r>
                      <a:endParaRPr sz="15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5.3g x 2 = 10.6g</a:t>
                      </a:r>
                      <a:endParaRPr sz="15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$19.95 x 2</a:t>
                      </a:r>
                      <a:endParaRPr sz="1500"/>
                    </a:p>
                    <a:p>
                      <a:pPr indent="0" lvl="0" marL="0" rtl="0" algn="ctr">
                        <a:spcBef>
                          <a:spcPts val="0"/>
                        </a:spcBef>
                        <a:spcAft>
                          <a:spcPts val="0"/>
                        </a:spcAft>
                        <a:buNone/>
                      </a:pPr>
                      <a:r>
                        <a:rPr lang="en-US" sz="1500"/>
                        <a:t>= $39.90</a:t>
                      </a:r>
                      <a:endParaRPr sz="1500"/>
                    </a:p>
                  </a:txBody>
                  <a:tcPr marT="91425" marB="91425" marR="91425" marL="91425">
                    <a:lnB cap="flat" cmpd="sng" w="9525">
                      <a:solidFill>
                        <a:srgbClr val="9E9E9E"/>
                      </a:solidFill>
                      <a:prstDash val="solid"/>
                      <a:round/>
                      <a:headEnd len="sm" w="sm" type="none"/>
                      <a:tailEnd len="sm" w="sm" type="none"/>
                    </a:lnB>
                  </a:tcPr>
                </a:tc>
              </a:tr>
              <a:tr h="482875">
                <a:tc>
                  <a:txBody>
                    <a:bodyPr/>
                    <a:lstStyle/>
                    <a:p>
                      <a:pPr indent="0" lvl="0" marL="0" rtl="0" algn="l">
                        <a:spcBef>
                          <a:spcPts val="0"/>
                        </a:spcBef>
                        <a:spcAft>
                          <a:spcPts val="0"/>
                        </a:spcAft>
                        <a:buNone/>
                      </a:pPr>
                      <a:r>
                        <a:rPr lang="en-US" sz="1500" u="sng">
                          <a:solidFill>
                            <a:schemeClr val="hlink"/>
                          </a:solidFill>
                          <a:hlinkClick r:id="rId9"/>
                        </a:rPr>
                        <a:t>ArduCam OV5642</a:t>
                      </a:r>
                      <a:endParaRPr sz="1500">
                        <a:solidFill>
                          <a:schemeClr val="dk1"/>
                        </a:solidFill>
                      </a:endParaRPr>
                    </a:p>
                    <a:p>
                      <a:pPr indent="0" lvl="0" marL="0" rtl="0" algn="l">
                        <a:spcBef>
                          <a:spcPts val="0"/>
                        </a:spcBef>
                        <a:spcAft>
                          <a:spcPts val="0"/>
                        </a:spcAft>
                        <a:buNone/>
                      </a:pPr>
                      <a:r>
                        <a:t/>
                      </a:r>
                      <a:endParaRPr sz="1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Amazon</a:t>
                      </a:r>
                      <a:endParaRPr sz="1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ArduCam</a:t>
                      </a:r>
                      <a:endParaRPr sz="1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20g</a:t>
                      </a:r>
                      <a:endParaRPr sz="1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$39.99</a:t>
                      </a:r>
                      <a:endParaRPr sz="1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8575">
                <a:tc>
                  <a:txBody>
                    <a:bodyPr/>
                    <a:lstStyle/>
                    <a:p>
                      <a:pPr indent="0" lvl="0" marL="0" rtl="0" algn="l">
                        <a:spcBef>
                          <a:spcPts val="0"/>
                        </a:spcBef>
                        <a:spcAft>
                          <a:spcPts val="0"/>
                        </a:spcAft>
                        <a:buNone/>
                      </a:pPr>
                      <a:r>
                        <a:rPr lang="en-US" sz="1500">
                          <a:solidFill>
                            <a:schemeClr val="dk1"/>
                          </a:solidFill>
                        </a:rPr>
                        <a:t>Insulation/frame</a:t>
                      </a:r>
                      <a:endParaRPr sz="1500">
                        <a:solidFill>
                          <a:schemeClr val="dk1"/>
                        </a:solidFill>
                      </a:endParaRPr>
                    </a:p>
                    <a:p>
                      <a:pPr indent="0" lvl="0" marL="0" rtl="0" algn="l">
                        <a:spcBef>
                          <a:spcPts val="0"/>
                        </a:spcBef>
                        <a:spcAft>
                          <a:spcPts val="0"/>
                        </a:spcAft>
                        <a:buNone/>
                      </a:pPr>
                      <a:r>
                        <a:t/>
                      </a:r>
                      <a:endParaRPr sz="15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TBD</a:t>
                      </a:r>
                      <a:endParaRPr sz="15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TBD</a:t>
                      </a:r>
                      <a:endParaRPr sz="15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483.31g</a:t>
                      </a:r>
                      <a:endParaRPr sz="15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TBD</a:t>
                      </a:r>
                      <a:endParaRPr sz="15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4725">
                <a:tc>
                  <a:txBody>
                    <a:bodyPr/>
                    <a:lstStyle/>
                    <a:p>
                      <a:pPr indent="0" lvl="0" marL="0" rtl="0" algn="l">
                        <a:spcBef>
                          <a:spcPts val="0"/>
                        </a:spcBef>
                        <a:spcAft>
                          <a:spcPts val="0"/>
                        </a:spcAft>
                        <a:buNone/>
                      </a:pPr>
                      <a:r>
                        <a:t/>
                      </a:r>
                      <a:endParaRPr sz="1500">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5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500"/>
                        <a:t>Total: 635.61g</a:t>
                      </a:r>
                      <a:endParaRPr sz="15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500"/>
                        <a:t>Total: $591.28</a:t>
                      </a:r>
                      <a:endParaRPr sz="15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297" name="Google Shape;297;g1301d991d87_2_21"/>
          <p:cNvSpPr txBox="1"/>
          <p:nvPr>
            <p:ph idx="12" type="sldNum"/>
          </p:nvPr>
        </p:nvSpPr>
        <p:spPr>
          <a:xfrm>
            <a:off x="6696075" y="6381600"/>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sz="1500">
                <a:latin typeface="Old Standard TT"/>
                <a:ea typeface="Old Standard TT"/>
                <a:cs typeface="Old Standard TT"/>
                <a:sym typeface="Old Standard TT"/>
              </a:rPr>
              <a:t>‹#›</a:t>
            </a:fld>
            <a:endParaRPr sz="1500">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1"/>
          <p:cNvSpPr txBox="1"/>
          <p:nvPr>
            <p:ph idx="1" type="body"/>
          </p:nvPr>
        </p:nvSpPr>
        <p:spPr>
          <a:xfrm>
            <a:off x="457200" y="319500"/>
            <a:ext cx="8229600" cy="6219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Arial"/>
              <a:buNone/>
            </a:pPr>
            <a:r>
              <a:rPr b="1" i="0" lang="en-US" sz="3100" u="none">
                <a:solidFill>
                  <a:schemeClr val="dk1"/>
                </a:solidFill>
                <a:latin typeface="Arial"/>
                <a:ea typeface="Arial"/>
                <a:cs typeface="Arial"/>
                <a:sym typeface="Arial"/>
              </a:rPr>
              <a:t>Management</a:t>
            </a:r>
            <a:endParaRPr sz="2500">
              <a:latin typeface="Arial"/>
              <a:ea typeface="Arial"/>
              <a:cs typeface="Arial"/>
              <a:sym typeface="Arial"/>
            </a:endParaRPr>
          </a:p>
          <a:p>
            <a:pPr indent="0" lvl="0" marL="0" rtl="0" algn="ctr">
              <a:lnSpc>
                <a:spcPct val="100000"/>
              </a:lnSpc>
              <a:spcBef>
                <a:spcPts val="480"/>
              </a:spcBef>
              <a:spcAft>
                <a:spcPts val="0"/>
              </a:spcAft>
              <a:buClr>
                <a:schemeClr val="dk1"/>
              </a:buClr>
              <a:buSzPts val="2400"/>
              <a:buFont typeface="Arial"/>
              <a:buNone/>
            </a:pPr>
            <a:r>
              <a:rPr i="0" lang="en-US" sz="2400" u="none">
                <a:solidFill>
                  <a:schemeClr val="dk1"/>
                </a:solidFill>
                <a:latin typeface="Arial"/>
                <a:ea typeface="Arial"/>
                <a:cs typeface="Arial"/>
                <a:sym typeface="Arial"/>
              </a:rPr>
              <a:t>     </a:t>
            </a:r>
            <a:endParaRPr>
              <a:latin typeface="Arial"/>
              <a:ea typeface="Arial"/>
              <a:cs typeface="Arial"/>
              <a:sym typeface="Arial"/>
            </a:endParaRPr>
          </a:p>
          <a:p>
            <a:pPr indent="-285750" lvl="1" marL="742950" rtl="0" algn="l">
              <a:lnSpc>
                <a:spcPct val="100000"/>
              </a:lnSpc>
              <a:spcBef>
                <a:spcPts val="400"/>
              </a:spcBef>
              <a:spcAft>
                <a:spcPts val="0"/>
              </a:spcAft>
              <a:buClr>
                <a:schemeClr val="dk1"/>
              </a:buClr>
              <a:buSzPts val="2000"/>
              <a:buFont typeface="Arial"/>
              <a:buChar char="–"/>
            </a:pPr>
            <a:r>
              <a:rPr i="0" lang="en-US" sz="2000" u="none">
                <a:solidFill>
                  <a:schemeClr val="dk1"/>
                </a:solidFill>
                <a:latin typeface="Arial"/>
                <a:ea typeface="Arial"/>
                <a:cs typeface="Arial"/>
                <a:sym typeface="Arial"/>
              </a:rPr>
              <a:t>Updated Organizational Chart</a:t>
            </a:r>
            <a:endParaRPr sz="2000">
              <a:latin typeface="Arial"/>
              <a:ea typeface="Arial"/>
              <a:cs typeface="Arial"/>
              <a:sym typeface="Arial"/>
            </a:endParaRPr>
          </a:p>
          <a:p>
            <a:pPr indent="-298450" lvl="1" marL="742950" rtl="0" algn="l">
              <a:lnSpc>
                <a:spcPct val="100000"/>
              </a:lnSpc>
              <a:spcBef>
                <a:spcPts val="400"/>
              </a:spcBef>
              <a:spcAft>
                <a:spcPts val="0"/>
              </a:spcAft>
              <a:buSzPts val="2000"/>
              <a:buFont typeface="Arial"/>
              <a:buChar char="–"/>
            </a:pPr>
            <a:r>
              <a:rPr lang="en-US" sz="2000">
                <a:latin typeface="Arial"/>
                <a:ea typeface="Arial"/>
                <a:cs typeface="Arial"/>
                <a:sym typeface="Arial"/>
              </a:rPr>
              <a:t>Budget</a:t>
            </a:r>
            <a:endParaRPr sz="2000">
              <a:latin typeface="Arial"/>
              <a:ea typeface="Arial"/>
              <a:cs typeface="Arial"/>
              <a:sym typeface="Arial"/>
            </a:endParaRPr>
          </a:p>
          <a:p>
            <a:pPr indent="-241300" lvl="2" marL="1143000" rtl="0" algn="l">
              <a:lnSpc>
                <a:spcPct val="100000"/>
              </a:lnSpc>
              <a:spcBef>
                <a:spcPts val="320"/>
              </a:spcBef>
              <a:spcAft>
                <a:spcPts val="0"/>
              </a:spcAft>
              <a:buSzPts val="2000"/>
              <a:buFont typeface="Arial"/>
              <a:buChar char="•"/>
            </a:pPr>
            <a:r>
              <a:rPr lang="en-US" sz="2000">
                <a:latin typeface="Arial"/>
                <a:ea typeface="Arial"/>
                <a:cs typeface="Arial"/>
                <a:sym typeface="Arial"/>
              </a:rPr>
              <a:t>$1000</a:t>
            </a:r>
            <a:endParaRPr sz="2000">
              <a:latin typeface="Arial"/>
              <a:ea typeface="Arial"/>
              <a:cs typeface="Arial"/>
              <a:sym typeface="Arial"/>
            </a:endParaRPr>
          </a:p>
          <a:p>
            <a:pPr indent="0" lvl="0" marL="1143000" rtl="0" algn="l">
              <a:lnSpc>
                <a:spcPct val="100000"/>
              </a:lnSpc>
              <a:spcBef>
                <a:spcPts val="320"/>
              </a:spcBef>
              <a:spcAft>
                <a:spcPts val="0"/>
              </a:spcAft>
              <a:buNone/>
            </a:pPr>
            <a:r>
              <a:t/>
            </a:r>
            <a:endParaRPr sz="2000">
              <a:latin typeface="Arial"/>
              <a:ea typeface="Arial"/>
              <a:cs typeface="Arial"/>
              <a:sym typeface="Arial"/>
            </a:endParaRPr>
          </a:p>
          <a:p>
            <a:pPr indent="-285750" lvl="1" marL="742950" rtl="0" algn="l">
              <a:lnSpc>
                <a:spcPct val="100000"/>
              </a:lnSpc>
              <a:spcBef>
                <a:spcPts val="400"/>
              </a:spcBef>
              <a:spcAft>
                <a:spcPts val="0"/>
              </a:spcAft>
              <a:buClr>
                <a:schemeClr val="dk1"/>
              </a:buClr>
              <a:buSzPts val="2000"/>
              <a:buFont typeface="Arial"/>
              <a:buChar char="–"/>
            </a:pPr>
            <a:r>
              <a:rPr i="0" lang="en-US" sz="2000" u="none">
                <a:solidFill>
                  <a:schemeClr val="dk1"/>
                </a:solidFill>
                <a:latin typeface="Arial"/>
                <a:ea typeface="Arial"/>
                <a:cs typeface="Arial"/>
                <a:sym typeface="Arial"/>
              </a:rPr>
              <a:t>Schedule:</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June 3rd</a:t>
            </a:r>
            <a:r>
              <a:rPr lang="en-US" sz="2000">
                <a:latin typeface="Arial"/>
                <a:ea typeface="Arial"/>
                <a:cs typeface="Arial"/>
                <a:sym typeface="Arial"/>
              </a:rPr>
              <a:t> 			Preliminary Design Review</a:t>
            </a:r>
            <a:endParaRPr i="0" sz="2000" u="none">
              <a:solidFill>
                <a:schemeClr val="dk1"/>
              </a:solidFill>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June 6th</a:t>
            </a:r>
            <a:r>
              <a:rPr lang="en-US" sz="2000">
                <a:latin typeface="Arial"/>
                <a:ea typeface="Arial"/>
                <a:cs typeface="Arial"/>
                <a:sym typeface="Arial"/>
              </a:rPr>
              <a:t> 			Critical Design Review</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June 13th</a:t>
            </a:r>
            <a:r>
              <a:rPr lang="en-US" sz="2000">
                <a:latin typeface="Arial"/>
                <a:ea typeface="Arial"/>
                <a:cs typeface="Arial"/>
                <a:sym typeface="Arial"/>
              </a:rPr>
              <a:t> 			Have all parts ordered</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June 20th</a:t>
            </a:r>
            <a:r>
              <a:rPr lang="en-US" sz="2000">
                <a:latin typeface="Arial"/>
                <a:ea typeface="Arial"/>
                <a:cs typeface="Arial"/>
                <a:sym typeface="Arial"/>
              </a:rPr>
              <a:t> 			Begin testing individual components</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June 27th</a:t>
            </a:r>
            <a:r>
              <a:rPr lang="en-US" sz="2000">
                <a:latin typeface="Arial"/>
                <a:ea typeface="Arial"/>
                <a:cs typeface="Arial"/>
                <a:sym typeface="Arial"/>
              </a:rPr>
              <a:t> 			Troubleshooting</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July 5th</a:t>
            </a:r>
            <a:r>
              <a:rPr lang="en-US" sz="2000">
                <a:latin typeface="Arial"/>
                <a:ea typeface="Arial"/>
                <a:cs typeface="Arial"/>
                <a:sym typeface="Arial"/>
              </a:rPr>
              <a:t> 			Assemble final product and begin testing</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July 11th</a:t>
            </a:r>
            <a:r>
              <a:rPr lang="en-US" sz="2000">
                <a:latin typeface="Arial"/>
                <a:ea typeface="Arial"/>
                <a:cs typeface="Arial"/>
                <a:sym typeface="Arial"/>
              </a:rPr>
              <a:t> 			Finish assembling and testing final product</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July 18th</a:t>
            </a:r>
            <a:r>
              <a:rPr lang="en-US" sz="2000">
                <a:latin typeface="Arial"/>
                <a:ea typeface="Arial"/>
                <a:cs typeface="Arial"/>
                <a:sym typeface="Arial"/>
              </a:rPr>
              <a:t> 			Work on calculations based on imaging</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July 30th</a:t>
            </a:r>
            <a:r>
              <a:rPr lang="en-US" sz="2000">
                <a:latin typeface="Arial"/>
                <a:ea typeface="Arial"/>
                <a:cs typeface="Arial"/>
                <a:sym typeface="Arial"/>
              </a:rPr>
              <a:t> 			Launch Date</a:t>
            </a:r>
            <a:endParaRPr sz="2000">
              <a:latin typeface="Arial"/>
              <a:ea typeface="Arial"/>
              <a:cs typeface="Arial"/>
              <a:sym typeface="Arial"/>
            </a:endParaRPr>
          </a:p>
          <a:p>
            <a:pPr indent="-355600" lvl="0" marL="914400" rtl="0" algn="l">
              <a:lnSpc>
                <a:spcPct val="100000"/>
              </a:lnSpc>
              <a:spcBef>
                <a:spcPts val="0"/>
              </a:spcBef>
              <a:spcAft>
                <a:spcPts val="0"/>
              </a:spcAft>
              <a:buSzPts val="2000"/>
              <a:buFont typeface="Arial"/>
              <a:buChar char="●"/>
            </a:pPr>
            <a:r>
              <a:rPr b="1" lang="en-US" sz="2000">
                <a:latin typeface="Arial"/>
                <a:ea typeface="Arial"/>
                <a:cs typeface="Arial"/>
                <a:sym typeface="Arial"/>
              </a:rPr>
              <a:t>August 12th</a:t>
            </a:r>
            <a:r>
              <a:rPr lang="en-US" sz="2000">
                <a:latin typeface="Arial"/>
                <a:ea typeface="Arial"/>
                <a:cs typeface="Arial"/>
                <a:sym typeface="Arial"/>
              </a:rPr>
              <a:t> 		Submit Final Report</a:t>
            </a:r>
            <a:endParaRPr sz="2000">
              <a:latin typeface="Arial"/>
              <a:ea typeface="Arial"/>
              <a:cs typeface="Arial"/>
              <a:sym typeface="Arial"/>
            </a:endParaRPr>
          </a:p>
          <a:p>
            <a:pPr indent="-241300" lvl="0" marL="342900" rtl="0" algn="l">
              <a:spcBef>
                <a:spcPts val="320"/>
              </a:spcBef>
              <a:spcAft>
                <a:spcPts val="0"/>
              </a:spcAft>
              <a:buClr>
                <a:schemeClr val="dk1"/>
              </a:buClr>
              <a:buSzPts val="1600"/>
              <a:buFont typeface="Arial"/>
              <a:buNone/>
            </a:pPr>
            <a:r>
              <a:t/>
            </a:r>
            <a:endParaRPr i="0" sz="1600" u="none">
              <a:solidFill>
                <a:schemeClr val="dk1"/>
              </a:solidFill>
              <a:latin typeface="Arial"/>
              <a:ea typeface="Arial"/>
              <a:cs typeface="Arial"/>
              <a:sym typeface="Arial"/>
            </a:endParaRPr>
          </a:p>
        </p:txBody>
      </p:sp>
      <p:sp>
        <p:nvSpPr>
          <p:cNvPr id="304" name="Google Shape;304;p11"/>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2"/>
          <p:cNvSpPr txBox="1"/>
          <p:nvPr>
            <p:ph idx="1" type="body"/>
          </p:nvPr>
        </p:nvSpPr>
        <p:spPr>
          <a:xfrm>
            <a:off x="457200" y="914400"/>
            <a:ext cx="8229600" cy="5387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Arial"/>
              <a:buNone/>
            </a:pPr>
            <a:r>
              <a:rPr b="1" i="0" lang="en-US" sz="2800" u="none">
                <a:solidFill>
                  <a:schemeClr val="dk1"/>
                </a:solidFill>
                <a:latin typeface="Arial"/>
                <a:ea typeface="Arial"/>
                <a:cs typeface="Arial"/>
                <a:sym typeface="Arial"/>
              </a:rPr>
              <a:t>Conclusion</a:t>
            </a:r>
            <a:endParaRPr sz="2200">
              <a:latin typeface="Arial"/>
              <a:ea typeface="Arial"/>
              <a:cs typeface="Arial"/>
              <a:sym typeface="Arial"/>
            </a:endParaRPr>
          </a:p>
          <a:p>
            <a:pPr indent="0" lvl="0" marL="0" rtl="0" algn="ctr">
              <a:lnSpc>
                <a:spcPct val="100000"/>
              </a:lnSpc>
              <a:spcBef>
                <a:spcPts val="480"/>
              </a:spcBef>
              <a:spcAft>
                <a:spcPts val="0"/>
              </a:spcAft>
              <a:buClr>
                <a:schemeClr val="dk1"/>
              </a:buClr>
              <a:buSzPts val="2400"/>
              <a:buFont typeface="Arial"/>
              <a:buNone/>
            </a:pPr>
            <a:r>
              <a:rPr i="0" lang="en-US" sz="2400" u="none">
                <a:solidFill>
                  <a:schemeClr val="dk1"/>
                </a:solidFill>
                <a:latin typeface="Arial"/>
                <a:ea typeface="Arial"/>
                <a:cs typeface="Arial"/>
                <a:sym typeface="Arial"/>
              </a:rPr>
              <a:t>     </a:t>
            </a:r>
            <a:endParaRPr>
              <a:latin typeface="Arial"/>
              <a:ea typeface="Arial"/>
              <a:cs typeface="Arial"/>
              <a:sym typeface="Arial"/>
            </a:endParaRPr>
          </a:p>
          <a:p>
            <a:pPr indent="-285750" lvl="1" marL="742950" rtl="0" algn="l">
              <a:lnSpc>
                <a:spcPct val="100000"/>
              </a:lnSpc>
              <a:spcBef>
                <a:spcPts val="400"/>
              </a:spcBef>
              <a:spcAft>
                <a:spcPts val="0"/>
              </a:spcAft>
              <a:buClr>
                <a:schemeClr val="dk1"/>
              </a:buClr>
              <a:buSzPts val="2000"/>
              <a:buFont typeface="Arial"/>
              <a:buChar char="–"/>
            </a:pPr>
            <a:r>
              <a:rPr i="0" lang="en-US" sz="2000" u="none">
                <a:solidFill>
                  <a:schemeClr val="dk1"/>
                </a:solidFill>
                <a:latin typeface="Arial"/>
                <a:ea typeface="Arial"/>
                <a:cs typeface="Arial"/>
                <a:sym typeface="Arial"/>
              </a:rPr>
              <a:t>Issues and concerns:</a:t>
            </a:r>
            <a:endParaRPr i="0" sz="2000" u="none">
              <a:solidFill>
                <a:schemeClr val="dk1"/>
              </a:solidFill>
              <a:latin typeface="Arial"/>
              <a:ea typeface="Arial"/>
              <a:cs typeface="Arial"/>
              <a:sym typeface="Arial"/>
            </a:endParaRPr>
          </a:p>
          <a:p>
            <a:pPr indent="-241300" lvl="2" marL="1143000" rtl="0" algn="l">
              <a:lnSpc>
                <a:spcPct val="100000"/>
              </a:lnSpc>
              <a:spcBef>
                <a:spcPts val="0"/>
              </a:spcBef>
              <a:spcAft>
                <a:spcPts val="0"/>
              </a:spcAft>
              <a:buSzPts val="2000"/>
              <a:buFont typeface="Arial"/>
              <a:buChar char="■"/>
            </a:pPr>
            <a:r>
              <a:rPr lang="en-US" sz="2000">
                <a:latin typeface="Arial"/>
                <a:ea typeface="Arial"/>
                <a:cs typeface="Arial"/>
                <a:sym typeface="Arial"/>
              </a:rPr>
              <a:t>There are some concerns with how the sensor accuracy will be affected over a flight time of 2 hours. With the added accuracy of the still image camera and topographical map comparison, accuracy should be increased significantly over solely using an IMU </a:t>
            </a:r>
            <a:endParaRPr sz="2000">
              <a:latin typeface="Arial"/>
              <a:ea typeface="Arial"/>
              <a:cs typeface="Arial"/>
              <a:sym typeface="Arial"/>
            </a:endParaRPr>
          </a:p>
          <a:p>
            <a:pPr indent="-285750" lvl="1" marL="742950" rtl="0" algn="l">
              <a:lnSpc>
                <a:spcPct val="100000"/>
              </a:lnSpc>
              <a:spcBef>
                <a:spcPts val="400"/>
              </a:spcBef>
              <a:spcAft>
                <a:spcPts val="0"/>
              </a:spcAft>
              <a:buClr>
                <a:schemeClr val="dk1"/>
              </a:buClr>
              <a:buSzPts val="2000"/>
              <a:buFont typeface="Arial"/>
              <a:buChar char="–"/>
            </a:pPr>
            <a:r>
              <a:rPr lang="en-US" sz="2000">
                <a:latin typeface="Arial"/>
                <a:ea typeface="Arial"/>
                <a:cs typeface="Arial"/>
                <a:sym typeface="Arial"/>
              </a:rPr>
              <a:t>The objective of this project is to provide a relatively low cost solution for accurate position tracking without the use of GPS all while addressing:</a:t>
            </a:r>
            <a:endParaRPr sz="2000">
              <a:latin typeface="Arial"/>
              <a:ea typeface="Arial"/>
              <a:cs typeface="Arial"/>
              <a:sym typeface="Arial"/>
            </a:endParaRPr>
          </a:p>
          <a:p>
            <a:pPr indent="-241300" lvl="2" marL="1143000" rtl="0" algn="l">
              <a:lnSpc>
                <a:spcPct val="80000"/>
              </a:lnSpc>
              <a:spcBef>
                <a:spcPts val="400"/>
              </a:spcBef>
              <a:spcAft>
                <a:spcPts val="0"/>
              </a:spcAft>
              <a:buSzPts val="2000"/>
              <a:buFont typeface="Arial"/>
              <a:buChar char="■"/>
            </a:pPr>
            <a:r>
              <a:rPr lang="en-US" sz="2000">
                <a:latin typeface="Arial"/>
                <a:ea typeface="Arial"/>
                <a:cs typeface="Arial"/>
                <a:sym typeface="Arial"/>
              </a:rPr>
              <a:t>Sensor accuracy (offset and gain error)</a:t>
            </a:r>
            <a:endParaRPr sz="2000">
              <a:latin typeface="Arial"/>
              <a:ea typeface="Arial"/>
              <a:cs typeface="Arial"/>
              <a:sym typeface="Arial"/>
            </a:endParaRPr>
          </a:p>
          <a:p>
            <a:pPr indent="-241300" lvl="2" marL="1143000" rtl="0" algn="l">
              <a:lnSpc>
                <a:spcPct val="80000"/>
              </a:lnSpc>
              <a:spcBef>
                <a:spcPts val="400"/>
              </a:spcBef>
              <a:spcAft>
                <a:spcPts val="0"/>
              </a:spcAft>
              <a:buSzPts val="2000"/>
              <a:buFont typeface="Arial"/>
              <a:buChar char="■"/>
            </a:pPr>
            <a:r>
              <a:rPr lang="en-US" sz="2000">
                <a:latin typeface="Arial"/>
                <a:ea typeface="Arial"/>
                <a:cs typeface="Arial"/>
                <a:sym typeface="Arial"/>
              </a:rPr>
              <a:t>Sensor noise (random error)</a:t>
            </a:r>
            <a:endParaRPr sz="2000">
              <a:latin typeface="Arial"/>
              <a:ea typeface="Arial"/>
              <a:cs typeface="Arial"/>
              <a:sym typeface="Arial"/>
            </a:endParaRPr>
          </a:p>
          <a:p>
            <a:pPr indent="-241300" lvl="2" marL="1143000" rtl="0" algn="l">
              <a:lnSpc>
                <a:spcPct val="80000"/>
              </a:lnSpc>
              <a:spcBef>
                <a:spcPts val="400"/>
              </a:spcBef>
              <a:spcAft>
                <a:spcPts val="0"/>
              </a:spcAft>
              <a:buSzPts val="2000"/>
              <a:buFont typeface="Arial"/>
              <a:buChar char="■"/>
            </a:pPr>
            <a:r>
              <a:rPr lang="en-US" sz="2000">
                <a:latin typeface="Arial"/>
                <a:ea typeface="Arial"/>
                <a:cs typeface="Arial"/>
                <a:sym typeface="Arial"/>
              </a:rPr>
              <a:t>Device Orientation</a:t>
            </a:r>
            <a:endParaRPr sz="2000">
              <a:latin typeface="Arial"/>
              <a:ea typeface="Arial"/>
              <a:cs typeface="Arial"/>
              <a:sym typeface="Arial"/>
            </a:endParaRPr>
          </a:p>
          <a:p>
            <a:pPr indent="-241300" lvl="2" marL="1143000" rtl="0" algn="l">
              <a:lnSpc>
                <a:spcPct val="80000"/>
              </a:lnSpc>
              <a:spcBef>
                <a:spcPts val="400"/>
              </a:spcBef>
              <a:spcAft>
                <a:spcPts val="0"/>
              </a:spcAft>
              <a:buSzPts val="2000"/>
              <a:buFont typeface="Arial"/>
              <a:buChar char="■"/>
            </a:pPr>
            <a:r>
              <a:rPr lang="en-US" sz="2000">
                <a:latin typeface="Arial"/>
                <a:ea typeface="Arial"/>
                <a:cs typeface="Arial"/>
                <a:sym typeface="Arial"/>
              </a:rPr>
              <a:t>Data drift and compounding errors</a:t>
            </a:r>
            <a:endParaRPr sz="2000">
              <a:latin typeface="Arial"/>
              <a:ea typeface="Arial"/>
              <a:cs typeface="Arial"/>
              <a:sym typeface="Arial"/>
            </a:endParaRPr>
          </a:p>
          <a:p>
            <a:pPr indent="-158750" lvl="1" marL="742950" rtl="0" algn="l">
              <a:lnSpc>
                <a:spcPct val="100000"/>
              </a:lnSpc>
              <a:spcBef>
                <a:spcPts val="400"/>
              </a:spcBef>
              <a:spcAft>
                <a:spcPts val="0"/>
              </a:spcAft>
              <a:buClr>
                <a:schemeClr val="dk1"/>
              </a:buClr>
              <a:buSzPts val="2000"/>
              <a:buFont typeface="Arial"/>
              <a:buNone/>
            </a:pPr>
            <a:r>
              <a:t/>
            </a:r>
            <a:endParaRPr i="0" sz="2000" u="none">
              <a:solidFill>
                <a:schemeClr val="dk1"/>
              </a:solidFill>
              <a:latin typeface="Arial"/>
              <a:ea typeface="Arial"/>
              <a:cs typeface="Arial"/>
              <a:sym typeface="Arial"/>
            </a:endParaRPr>
          </a:p>
          <a:p>
            <a:pPr indent="-215900" lvl="0" marL="342900" rtl="0" algn="l">
              <a:spcBef>
                <a:spcPts val="400"/>
              </a:spcBef>
              <a:spcAft>
                <a:spcPts val="0"/>
              </a:spcAft>
              <a:buClr>
                <a:schemeClr val="dk1"/>
              </a:buClr>
              <a:buSzPts val="2000"/>
              <a:buFont typeface="Arial"/>
              <a:buNone/>
            </a:pPr>
            <a:r>
              <a:t/>
            </a:r>
            <a:endParaRPr i="0" sz="2000" u="none">
              <a:solidFill>
                <a:schemeClr val="dk1"/>
              </a:solidFill>
              <a:latin typeface="Arial"/>
              <a:ea typeface="Arial"/>
              <a:cs typeface="Arial"/>
              <a:sym typeface="Arial"/>
            </a:endParaRPr>
          </a:p>
        </p:txBody>
      </p:sp>
      <p:sp>
        <p:nvSpPr>
          <p:cNvPr id="311" name="Google Shape;311;p1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1301d991d87_1_7"/>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Mission Overview</a:t>
            </a:r>
            <a:endParaRPr>
              <a:latin typeface="Arial"/>
              <a:ea typeface="Arial"/>
              <a:cs typeface="Arial"/>
              <a:sym typeface="Arial"/>
            </a:endParaRPr>
          </a:p>
        </p:txBody>
      </p:sp>
      <p:sp>
        <p:nvSpPr>
          <p:cNvPr id="86" name="Google Shape;86;g1301d991d87_1_7"/>
          <p:cNvSpPr txBox="1"/>
          <p:nvPr>
            <p:ph idx="1" type="body"/>
          </p:nvPr>
        </p:nvSpPr>
        <p:spPr>
          <a:xfrm>
            <a:off x="457200" y="1228725"/>
            <a:ext cx="8229600" cy="5454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latin typeface="Arial"/>
                <a:ea typeface="Arial"/>
                <a:cs typeface="Arial"/>
                <a:sym typeface="Arial"/>
              </a:rPr>
              <a:t>Three Different Methods to determine position:</a:t>
            </a:r>
            <a:endParaRPr sz="2000">
              <a:latin typeface="Arial"/>
              <a:ea typeface="Arial"/>
              <a:cs typeface="Arial"/>
              <a:sym typeface="Arial"/>
            </a:endParaRPr>
          </a:p>
          <a:p>
            <a:pPr indent="0" lvl="0" marL="0" rtl="0" algn="l">
              <a:spcBef>
                <a:spcPts val="360"/>
              </a:spcBef>
              <a:spcAft>
                <a:spcPts val="0"/>
              </a:spcAft>
              <a:buNone/>
            </a:pPr>
            <a:r>
              <a:t/>
            </a:r>
            <a:endParaRPr sz="2000">
              <a:latin typeface="Arial"/>
              <a:ea typeface="Arial"/>
              <a:cs typeface="Arial"/>
              <a:sym typeface="Arial"/>
            </a:endParaRPr>
          </a:p>
          <a:p>
            <a:pPr indent="-355600" lvl="0" marL="457200" rtl="0" algn="l">
              <a:spcBef>
                <a:spcPts val="360"/>
              </a:spcBef>
              <a:spcAft>
                <a:spcPts val="0"/>
              </a:spcAft>
              <a:buSzPts val="2000"/>
              <a:buFont typeface="Arial"/>
              <a:buAutoNum type="arabicPeriod"/>
            </a:pPr>
            <a:r>
              <a:rPr b="1" lang="en-US" sz="2000">
                <a:latin typeface="Arial"/>
                <a:ea typeface="Arial"/>
                <a:cs typeface="Arial"/>
                <a:sym typeface="Arial"/>
              </a:rPr>
              <a:t>Inertial Measurement Unit (IMU)</a:t>
            </a:r>
            <a:r>
              <a:rPr b="1" lang="en-US" sz="2000">
                <a:latin typeface="Arial"/>
                <a:ea typeface="Arial"/>
                <a:cs typeface="Arial"/>
                <a:sym typeface="Arial"/>
              </a:rPr>
              <a:t>:</a:t>
            </a:r>
            <a:endParaRPr sz="2000">
              <a:latin typeface="Arial"/>
              <a:ea typeface="Arial"/>
              <a:cs typeface="Arial"/>
              <a:sym typeface="Arial"/>
            </a:endParaRPr>
          </a:p>
          <a:p>
            <a:pPr indent="457200" lvl="0" marL="0" rtl="0" algn="l">
              <a:spcBef>
                <a:spcPts val="360"/>
              </a:spcBef>
              <a:spcAft>
                <a:spcPts val="0"/>
              </a:spcAft>
              <a:buNone/>
            </a:pPr>
            <a:r>
              <a:rPr lang="en-US" sz="2000">
                <a:latin typeface="Arial"/>
                <a:ea typeface="Arial"/>
                <a:cs typeface="Arial"/>
                <a:sym typeface="Arial"/>
              </a:rPr>
              <a:t>- 3 sensors: </a:t>
            </a:r>
            <a:r>
              <a:rPr lang="en-US" sz="2000">
                <a:latin typeface="Arial"/>
                <a:ea typeface="Arial"/>
                <a:cs typeface="Arial"/>
                <a:sym typeface="Arial"/>
              </a:rPr>
              <a:t>Accelerometer</a:t>
            </a:r>
            <a:r>
              <a:rPr lang="en-US" sz="2000">
                <a:latin typeface="Arial"/>
                <a:ea typeface="Arial"/>
                <a:cs typeface="Arial"/>
                <a:sym typeface="Arial"/>
              </a:rPr>
              <a:t>, Gyroscope, Magnetometer</a:t>
            </a:r>
            <a:endParaRPr sz="2000">
              <a:latin typeface="Arial"/>
              <a:ea typeface="Arial"/>
              <a:cs typeface="Arial"/>
              <a:sym typeface="Arial"/>
            </a:endParaRPr>
          </a:p>
          <a:p>
            <a:pPr indent="0" lvl="0" marL="457200" rtl="0" algn="l">
              <a:spcBef>
                <a:spcPts val="360"/>
              </a:spcBef>
              <a:spcAft>
                <a:spcPts val="0"/>
              </a:spcAft>
              <a:buNone/>
            </a:pPr>
            <a:r>
              <a:rPr lang="en-US" sz="2000">
                <a:latin typeface="Arial"/>
                <a:ea typeface="Arial"/>
                <a:cs typeface="Arial"/>
                <a:sym typeface="Arial"/>
              </a:rPr>
              <a:t>- Can calculate Orientation, Velocity, and Position from these sensors</a:t>
            </a:r>
            <a:endParaRPr sz="2000">
              <a:latin typeface="Arial"/>
              <a:ea typeface="Arial"/>
              <a:cs typeface="Arial"/>
              <a:sym typeface="Arial"/>
            </a:endParaRPr>
          </a:p>
          <a:p>
            <a:pPr indent="457200" lvl="0" marL="457200" rtl="0" algn="l">
              <a:spcBef>
                <a:spcPts val="360"/>
              </a:spcBef>
              <a:spcAft>
                <a:spcPts val="0"/>
              </a:spcAft>
              <a:buNone/>
            </a:pPr>
            <a:r>
              <a:rPr lang="en-US" sz="2000">
                <a:latin typeface="Arial"/>
                <a:ea typeface="Arial"/>
                <a:cs typeface="Arial"/>
                <a:sym typeface="Arial"/>
              </a:rPr>
              <a:t>- Using rectangular integration</a:t>
            </a:r>
            <a:endParaRPr sz="2000">
              <a:latin typeface="Arial"/>
              <a:ea typeface="Arial"/>
              <a:cs typeface="Arial"/>
              <a:sym typeface="Arial"/>
            </a:endParaRPr>
          </a:p>
          <a:p>
            <a:pPr indent="-355600" lvl="0" marL="457200" rtl="0" algn="l">
              <a:spcBef>
                <a:spcPts val="360"/>
              </a:spcBef>
              <a:spcAft>
                <a:spcPts val="0"/>
              </a:spcAft>
              <a:buSzPts val="2000"/>
              <a:buFont typeface="Arial"/>
              <a:buAutoNum type="arabicPeriod"/>
            </a:pPr>
            <a:r>
              <a:rPr b="1" lang="en-US" sz="2000">
                <a:latin typeface="Arial"/>
                <a:ea typeface="Arial"/>
                <a:cs typeface="Arial"/>
                <a:sym typeface="Arial"/>
              </a:rPr>
              <a:t>Terrain Recognition:</a:t>
            </a:r>
            <a:r>
              <a:rPr lang="en-US" sz="2000">
                <a:latin typeface="Arial"/>
                <a:ea typeface="Arial"/>
                <a:cs typeface="Arial"/>
                <a:sym typeface="Arial"/>
              </a:rPr>
              <a:t> </a:t>
            </a:r>
            <a:endParaRPr sz="2000">
              <a:latin typeface="Arial"/>
              <a:ea typeface="Arial"/>
              <a:cs typeface="Arial"/>
              <a:sym typeface="Arial"/>
            </a:endParaRPr>
          </a:p>
          <a:p>
            <a:pPr indent="457200" lvl="0" marL="0" rtl="0" algn="l">
              <a:spcBef>
                <a:spcPts val="360"/>
              </a:spcBef>
              <a:spcAft>
                <a:spcPts val="0"/>
              </a:spcAft>
              <a:buNone/>
            </a:pPr>
            <a:r>
              <a:rPr lang="en-US" sz="2000">
                <a:latin typeface="Arial"/>
                <a:ea typeface="Arial"/>
                <a:cs typeface="Arial"/>
                <a:sym typeface="Arial"/>
              </a:rPr>
              <a:t>- Take pictures of ground when descending</a:t>
            </a:r>
            <a:endParaRPr sz="2000">
              <a:latin typeface="Arial"/>
              <a:ea typeface="Arial"/>
              <a:cs typeface="Arial"/>
              <a:sym typeface="Arial"/>
            </a:endParaRPr>
          </a:p>
          <a:p>
            <a:pPr indent="457200" lvl="0" marL="0" rtl="0" algn="l">
              <a:spcBef>
                <a:spcPts val="360"/>
              </a:spcBef>
              <a:spcAft>
                <a:spcPts val="0"/>
              </a:spcAft>
              <a:buNone/>
            </a:pPr>
            <a:r>
              <a:rPr lang="en-US" sz="2000">
                <a:latin typeface="Arial"/>
                <a:ea typeface="Arial"/>
                <a:cs typeface="Arial"/>
                <a:sym typeface="Arial"/>
              </a:rPr>
              <a:t>- Use pictures to get a rough estimate of position</a:t>
            </a:r>
            <a:endParaRPr sz="2000">
              <a:latin typeface="Arial"/>
              <a:ea typeface="Arial"/>
              <a:cs typeface="Arial"/>
              <a:sym typeface="Arial"/>
            </a:endParaRPr>
          </a:p>
          <a:p>
            <a:pPr indent="-355600" lvl="0" marL="457200" rtl="0" algn="l">
              <a:spcBef>
                <a:spcPts val="360"/>
              </a:spcBef>
              <a:spcAft>
                <a:spcPts val="0"/>
              </a:spcAft>
              <a:buSzPts val="2000"/>
              <a:buFont typeface="Arial"/>
              <a:buAutoNum type="arabicPeriod"/>
            </a:pPr>
            <a:r>
              <a:rPr b="1" lang="en-US" sz="2000">
                <a:latin typeface="Arial"/>
                <a:ea typeface="Arial"/>
                <a:cs typeface="Arial"/>
                <a:sym typeface="Arial"/>
              </a:rPr>
              <a:t>Topographic Comparison: </a:t>
            </a:r>
            <a:endParaRPr b="1" sz="2000">
              <a:latin typeface="Arial"/>
              <a:ea typeface="Arial"/>
              <a:cs typeface="Arial"/>
              <a:sym typeface="Arial"/>
            </a:endParaRPr>
          </a:p>
          <a:p>
            <a:pPr indent="457200" lvl="0" marL="0" rtl="0" algn="l">
              <a:spcBef>
                <a:spcPts val="360"/>
              </a:spcBef>
              <a:spcAft>
                <a:spcPts val="0"/>
              </a:spcAft>
              <a:buNone/>
            </a:pPr>
            <a:r>
              <a:rPr lang="en-US" sz="2000">
                <a:latin typeface="Arial"/>
                <a:ea typeface="Arial"/>
                <a:cs typeface="Arial"/>
                <a:sym typeface="Arial"/>
              </a:rPr>
              <a:t>- Use an altimeter to get altitude position at landing</a:t>
            </a:r>
            <a:endParaRPr sz="2000">
              <a:latin typeface="Arial"/>
              <a:ea typeface="Arial"/>
              <a:cs typeface="Arial"/>
              <a:sym typeface="Arial"/>
            </a:endParaRPr>
          </a:p>
          <a:p>
            <a:pPr indent="457200" lvl="0" marL="0" rtl="0" algn="l">
              <a:spcBef>
                <a:spcPts val="360"/>
              </a:spcBef>
              <a:spcAft>
                <a:spcPts val="0"/>
              </a:spcAft>
              <a:buNone/>
            </a:pPr>
            <a:r>
              <a:rPr lang="en-US" sz="2000">
                <a:latin typeface="Arial"/>
                <a:ea typeface="Arial"/>
                <a:cs typeface="Arial"/>
                <a:sym typeface="Arial"/>
              </a:rPr>
              <a:t>- Use altitude with topographical map to determine possible final positions</a:t>
            </a:r>
            <a:endParaRPr sz="2000">
              <a:latin typeface="Arial"/>
              <a:ea typeface="Arial"/>
              <a:cs typeface="Arial"/>
              <a:sym typeface="Arial"/>
            </a:endParaRPr>
          </a:p>
        </p:txBody>
      </p:sp>
      <p:sp>
        <p:nvSpPr>
          <p:cNvPr id="87" name="Google Shape;87;g1301d991d87_1_7"/>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130fc672b8d_0_56"/>
          <p:cNvSpPr txBox="1"/>
          <p:nvPr>
            <p:ph type="title"/>
          </p:nvPr>
        </p:nvSpPr>
        <p:spPr>
          <a:xfrm>
            <a:off x="457200" y="3"/>
            <a:ext cx="8229600" cy="811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Sensors</a:t>
            </a:r>
            <a:endParaRPr>
              <a:latin typeface="Arial"/>
              <a:ea typeface="Arial"/>
              <a:cs typeface="Arial"/>
              <a:sym typeface="Arial"/>
            </a:endParaRPr>
          </a:p>
        </p:txBody>
      </p:sp>
      <p:sp>
        <p:nvSpPr>
          <p:cNvPr id="94" name="Google Shape;94;g130fc672b8d_0_56"/>
          <p:cNvSpPr txBox="1"/>
          <p:nvPr>
            <p:ph idx="1" type="body"/>
          </p:nvPr>
        </p:nvSpPr>
        <p:spPr>
          <a:xfrm>
            <a:off x="457200" y="811200"/>
            <a:ext cx="8229600" cy="5433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2100">
                <a:latin typeface="Arial"/>
                <a:ea typeface="Arial"/>
                <a:cs typeface="Arial"/>
                <a:sym typeface="Arial"/>
              </a:rPr>
              <a:t>Accelerometer:</a:t>
            </a:r>
            <a:r>
              <a:rPr lang="en-US" sz="2100">
                <a:latin typeface="Arial"/>
                <a:ea typeface="Arial"/>
                <a:cs typeface="Arial"/>
                <a:sym typeface="Arial"/>
              </a:rPr>
              <a:t> Reads force, has known mass attached to a “spring”, calculates acceleration using F=ma</a:t>
            </a:r>
            <a:endParaRPr sz="2100">
              <a:latin typeface="Arial"/>
              <a:ea typeface="Arial"/>
              <a:cs typeface="Arial"/>
              <a:sym typeface="Arial"/>
            </a:endParaRPr>
          </a:p>
          <a:p>
            <a:pPr indent="0" lvl="0" marL="0" rtl="0" algn="l">
              <a:spcBef>
                <a:spcPts val="360"/>
              </a:spcBef>
              <a:spcAft>
                <a:spcPts val="0"/>
              </a:spcAft>
              <a:buNone/>
            </a:pPr>
            <a:r>
              <a:t/>
            </a:r>
            <a:endParaRPr sz="2100">
              <a:latin typeface="Arial"/>
              <a:ea typeface="Arial"/>
              <a:cs typeface="Arial"/>
              <a:sym typeface="Arial"/>
            </a:endParaRPr>
          </a:p>
          <a:p>
            <a:pPr indent="0" lvl="0" marL="0" rtl="0" algn="l">
              <a:spcBef>
                <a:spcPts val="360"/>
              </a:spcBef>
              <a:spcAft>
                <a:spcPts val="0"/>
              </a:spcAft>
              <a:buNone/>
            </a:pPr>
            <a:r>
              <a:rPr b="1" lang="en-US" sz="2100">
                <a:latin typeface="Arial"/>
                <a:ea typeface="Arial"/>
                <a:cs typeface="Arial"/>
                <a:sym typeface="Arial"/>
              </a:rPr>
              <a:t>Gyroscope:</a:t>
            </a:r>
            <a:r>
              <a:rPr lang="en-US" sz="2100">
                <a:latin typeface="Arial"/>
                <a:ea typeface="Arial"/>
                <a:cs typeface="Arial"/>
                <a:sym typeface="Arial"/>
              </a:rPr>
              <a:t> Calculates the angular velocity by determining the force exerted upon a mass due to </a:t>
            </a:r>
            <a:r>
              <a:rPr lang="en-US" sz="2100">
                <a:latin typeface="Arial"/>
                <a:ea typeface="Arial"/>
                <a:cs typeface="Arial"/>
                <a:sym typeface="Arial"/>
              </a:rPr>
              <a:t>centripetal</a:t>
            </a:r>
            <a:r>
              <a:rPr lang="en-US" sz="2100">
                <a:latin typeface="Arial"/>
                <a:ea typeface="Arial"/>
                <a:cs typeface="Arial"/>
                <a:sym typeface="Arial"/>
              </a:rPr>
              <a:t> acceleration about the center of rotation.</a:t>
            </a:r>
            <a:endParaRPr sz="2100">
              <a:latin typeface="Arial"/>
              <a:ea typeface="Arial"/>
              <a:cs typeface="Arial"/>
              <a:sym typeface="Arial"/>
            </a:endParaRPr>
          </a:p>
          <a:p>
            <a:pPr indent="0" lvl="0" marL="0" rtl="0" algn="l">
              <a:spcBef>
                <a:spcPts val="360"/>
              </a:spcBef>
              <a:spcAft>
                <a:spcPts val="0"/>
              </a:spcAft>
              <a:buNone/>
            </a:pPr>
            <a:r>
              <a:t/>
            </a:r>
            <a:endParaRPr sz="2100">
              <a:latin typeface="Arial"/>
              <a:ea typeface="Arial"/>
              <a:cs typeface="Arial"/>
              <a:sym typeface="Arial"/>
            </a:endParaRPr>
          </a:p>
          <a:p>
            <a:pPr indent="0" lvl="0" marL="0" rtl="0" algn="l">
              <a:spcBef>
                <a:spcPts val="360"/>
              </a:spcBef>
              <a:spcAft>
                <a:spcPts val="0"/>
              </a:spcAft>
              <a:buNone/>
            </a:pPr>
            <a:r>
              <a:rPr b="1" lang="en-US" sz="2100">
                <a:latin typeface="Arial"/>
                <a:ea typeface="Arial"/>
                <a:cs typeface="Arial"/>
                <a:sym typeface="Arial"/>
              </a:rPr>
              <a:t>Magnetometer</a:t>
            </a:r>
            <a:r>
              <a:rPr b="1" lang="en-US" sz="2100">
                <a:latin typeface="Arial"/>
                <a:ea typeface="Arial"/>
                <a:cs typeface="Arial"/>
                <a:sym typeface="Arial"/>
              </a:rPr>
              <a:t>:</a:t>
            </a:r>
            <a:r>
              <a:rPr lang="en-US" sz="2100">
                <a:latin typeface="Arial"/>
                <a:ea typeface="Arial"/>
                <a:cs typeface="Arial"/>
                <a:sym typeface="Arial"/>
              </a:rPr>
              <a:t> Uses a semiconducting material to pass current through, and </a:t>
            </a:r>
            <a:r>
              <a:rPr lang="en-US" sz="2100">
                <a:latin typeface="Arial"/>
                <a:ea typeface="Arial"/>
                <a:cs typeface="Arial"/>
                <a:sym typeface="Arial"/>
              </a:rPr>
              <a:t>assesses</a:t>
            </a:r>
            <a:r>
              <a:rPr lang="en-US" sz="2100">
                <a:latin typeface="Arial"/>
                <a:ea typeface="Arial"/>
                <a:cs typeface="Arial"/>
                <a:sym typeface="Arial"/>
              </a:rPr>
              <a:t> disturbances in current which relates to the Hall voltage, which is proportional to the magnetic field. Detects direction of magnetic field lines via current inducted </a:t>
            </a:r>
            <a:endParaRPr sz="2100">
              <a:latin typeface="Arial"/>
              <a:ea typeface="Arial"/>
              <a:cs typeface="Arial"/>
              <a:sym typeface="Arial"/>
            </a:endParaRPr>
          </a:p>
          <a:p>
            <a:pPr indent="0" lvl="0" marL="0" rtl="0" algn="l">
              <a:spcBef>
                <a:spcPts val="360"/>
              </a:spcBef>
              <a:spcAft>
                <a:spcPts val="0"/>
              </a:spcAft>
              <a:buNone/>
            </a:pPr>
            <a:r>
              <a:t/>
            </a:r>
            <a:endParaRPr sz="2100">
              <a:latin typeface="Arial"/>
              <a:ea typeface="Arial"/>
              <a:cs typeface="Arial"/>
              <a:sym typeface="Arial"/>
            </a:endParaRPr>
          </a:p>
          <a:p>
            <a:pPr indent="0" lvl="0" marL="0" rtl="0" algn="l">
              <a:spcBef>
                <a:spcPts val="360"/>
              </a:spcBef>
              <a:spcAft>
                <a:spcPts val="0"/>
              </a:spcAft>
              <a:buNone/>
            </a:pPr>
            <a:r>
              <a:rPr b="1" lang="en-US" sz="2100">
                <a:latin typeface="Arial"/>
                <a:ea typeface="Arial"/>
                <a:cs typeface="Arial"/>
                <a:sym typeface="Arial"/>
              </a:rPr>
              <a:t>Barometer:</a:t>
            </a:r>
            <a:r>
              <a:rPr lang="en-US" sz="2100">
                <a:latin typeface="Arial"/>
                <a:ea typeface="Arial"/>
                <a:cs typeface="Arial"/>
                <a:sym typeface="Arial"/>
              </a:rPr>
              <a:t> A </a:t>
            </a:r>
            <a:r>
              <a:rPr lang="en-US" sz="2100">
                <a:latin typeface="Arial"/>
                <a:ea typeface="Arial"/>
                <a:cs typeface="Arial"/>
                <a:sym typeface="Arial"/>
              </a:rPr>
              <a:t>diaphragm</a:t>
            </a:r>
            <a:r>
              <a:rPr lang="en-US" sz="2100">
                <a:latin typeface="Arial"/>
                <a:ea typeface="Arial"/>
                <a:cs typeface="Arial"/>
                <a:sym typeface="Arial"/>
              </a:rPr>
              <a:t> is expanded or contracted based on the pressure difference between the inside and outside of the sensor</a:t>
            </a:r>
            <a:endParaRPr sz="2100">
              <a:latin typeface="Arial"/>
              <a:ea typeface="Arial"/>
              <a:cs typeface="Arial"/>
              <a:sym typeface="Arial"/>
            </a:endParaRPr>
          </a:p>
          <a:p>
            <a:pPr indent="0" lvl="0" marL="0" rtl="0" algn="l">
              <a:spcBef>
                <a:spcPts val="360"/>
              </a:spcBef>
              <a:spcAft>
                <a:spcPts val="0"/>
              </a:spcAft>
              <a:buNone/>
            </a:pPr>
            <a:r>
              <a:t/>
            </a:r>
            <a:endParaRPr>
              <a:latin typeface="Arial"/>
              <a:ea typeface="Arial"/>
              <a:cs typeface="Arial"/>
              <a:sym typeface="Arial"/>
            </a:endParaRPr>
          </a:p>
          <a:p>
            <a:pPr indent="0" lvl="0" marL="0" rtl="0" algn="l">
              <a:spcBef>
                <a:spcPts val="360"/>
              </a:spcBef>
              <a:spcAft>
                <a:spcPts val="0"/>
              </a:spcAft>
              <a:buNone/>
            </a:pPr>
            <a:r>
              <a:t/>
            </a:r>
            <a:endParaRPr>
              <a:latin typeface="Arial"/>
              <a:ea typeface="Arial"/>
              <a:cs typeface="Arial"/>
              <a:sym typeface="Arial"/>
            </a:endParaRPr>
          </a:p>
        </p:txBody>
      </p:sp>
      <p:sp>
        <p:nvSpPr>
          <p:cNvPr id="95" name="Google Shape;95;g130fc672b8d_0_56"/>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g130fc672b8d_0_22"/>
          <p:cNvPicPr preferRelativeResize="0"/>
          <p:nvPr/>
        </p:nvPicPr>
        <p:blipFill>
          <a:blip r:embed="rId3">
            <a:alphaModFix/>
          </a:blip>
          <a:stretch>
            <a:fillRect/>
          </a:stretch>
        </p:blipFill>
        <p:spPr>
          <a:xfrm>
            <a:off x="-12" y="-34050"/>
            <a:ext cx="9144001" cy="7984085"/>
          </a:xfrm>
          <a:prstGeom prst="rect">
            <a:avLst/>
          </a:prstGeom>
          <a:noFill/>
          <a:ln>
            <a:noFill/>
          </a:ln>
        </p:spPr>
      </p:pic>
      <p:sp>
        <p:nvSpPr>
          <p:cNvPr id="102" name="Google Shape;102;g130fc672b8d_0_22"/>
          <p:cNvSpPr txBox="1"/>
          <p:nvPr>
            <p:ph type="title"/>
          </p:nvPr>
        </p:nvSpPr>
        <p:spPr>
          <a:xfrm>
            <a:off x="457200" y="274637"/>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Code</a:t>
            </a:r>
            <a:endParaRPr>
              <a:latin typeface="Arial"/>
              <a:ea typeface="Arial"/>
              <a:cs typeface="Arial"/>
              <a:sym typeface="Arial"/>
            </a:endParaRPr>
          </a:p>
        </p:txBody>
      </p:sp>
      <p:sp>
        <p:nvSpPr>
          <p:cNvPr id="103" name="Google Shape;103;g130fc672b8d_0_22"/>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
        <p:nvSpPr>
          <p:cNvPr id="104" name="Google Shape;104;g130fc672b8d_0_22"/>
          <p:cNvSpPr/>
          <p:nvPr/>
        </p:nvSpPr>
        <p:spPr>
          <a:xfrm>
            <a:off x="5143525" y="3992625"/>
            <a:ext cx="294600" cy="305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130fc672b8d_0_22"/>
          <p:cNvSpPr/>
          <p:nvPr/>
        </p:nvSpPr>
        <p:spPr>
          <a:xfrm>
            <a:off x="841175" y="254500"/>
            <a:ext cx="7635000" cy="20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130fc672b8d_0_22"/>
          <p:cNvSpPr txBox="1"/>
          <p:nvPr/>
        </p:nvSpPr>
        <p:spPr>
          <a:xfrm>
            <a:off x="960575" y="254500"/>
            <a:ext cx="73962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US" sz="2400"/>
              <a:t>IMU says we are at red dot (coordinates)</a:t>
            </a:r>
            <a:endParaRPr sz="2400"/>
          </a:p>
          <a:p>
            <a:pPr indent="-381000" lvl="0" marL="457200" rtl="0" algn="l">
              <a:spcBef>
                <a:spcPts val="0"/>
              </a:spcBef>
              <a:spcAft>
                <a:spcPts val="0"/>
              </a:spcAft>
              <a:buSzPts val="2400"/>
              <a:buChar char="-"/>
            </a:pPr>
            <a:r>
              <a:rPr lang="en-US" sz="2400"/>
              <a:t>Pictures show we landed on the West side of a river</a:t>
            </a:r>
            <a:endParaRPr sz="2400"/>
          </a:p>
          <a:p>
            <a:pPr indent="-381000" lvl="0" marL="457200" rtl="0" algn="l">
              <a:spcBef>
                <a:spcPts val="0"/>
              </a:spcBef>
              <a:spcAft>
                <a:spcPts val="0"/>
              </a:spcAft>
              <a:buSzPts val="2400"/>
              <a:buChar char="-"/>
            </a:pPr>
            <a:r>
              <a:rPr lang="en-US" sz="2400"/>
              <a:t>Altimeter shows that we are at a height of the darkest brown color</a:t>
            </a:r>
            <a:endParaRPr sz="2400"/>
          </a:p>
        </p:txBody>
      </p:sp>
      <p:cxnSp>
        <p:nvCxnSpPr>
          <p:cNvPr id="107" name="Google Shape;107;g130fc672b8d_0_22"/>
          <p:cNvCxnSpPr>
            <a:endCxn id="108" idx="1"/>
          </p:cNvCxnSpPr>
          <p:nvPr/>
        </p:nvCxnSpPr>
        <p:spPr>
          <a:xfrm>
            <a:off x="2596876" y="3247203"/>
            <a:ext cx="1368300" cy="698400"/>
          </a:xfrm>
          <a:prstGeom prst="straightConnector1">
            <a:avLst/>
          </a:prstGeom>
          <a:noFill/>
          <a:ln cap="flat" cmpd="sng" w="76200">
            <a:solidFill>
              <a:schemeClr val="lt1"/>
            </a:solidFill>
            <a:prstDash val="solid"/>
            <a:round/>
            <a:headEnd len="med" w="med" type="none"/>
            <a:tailEnd len="med" w="med" type="triangle"/>
          </a:ln>
        </p:spPr>
      </p:cxnSp>
      <p:sp>
        <p:nvSpPr>
          <p:cNvPr id="109" name="Google Shape;109;g130fc672b8d_0_22"/>
          <p:cNvSpPr/>
          <p:nvPr/>
        </p:nvSpPr>
        <p:spPr>
          <a:xfrm>
            <a:off x="3931225" y="2746975"/>
            <a:ext cx="2719200" cy="2742300"/>
          </a:xfrm>
          <a:prstGeom prst="ellipse">
            <a:avLst/>
          </a:prstGeom>
          <a:noFill/>
          <a:ln cap="flat" cmpd="sng" w="3810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30fc672b8d_0_22"/>
          <p:cNvSpPr txBox="1"/>
          <p:nvPr/>
        </p:nvSpPr>
        <p:spPr>
          <a:xfrm>
            <a:off x="602775" y="2872725"/>
            <a:ext cx="7340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accent1"/>
                </a:solidFill>
              </a:rPr>
              <a:t>Using that data we can infer we are here</a:t>
            </a:r>
            <a:endParaRPr sz="1700">
              <a:solidFill>
                <a:schemeClr val="accent1"/>
              </a:solidFill>
            </a:endParaRPr>
          </a:p>
        </p:txBody>
      </p:sp>
      <p:sp>
        <p:nvSpPr>
          <p:cNvPr id="108" name="Google Shape;108;g130fc672b8d_0_22"/>
          <p:cNvSpPr/>
          <p:nvPr/>
        </p:nvSpPr>
        <p:spPr>
          <a:xfrm>
            <a:off x="3871025" y="3862875"/>
            <a:ext cx="642900" cy="5649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111" name="Google Shape;111;g130fc672b8d_0_22"/>
          <p:cNvSpPr txBox="1"/>
          <p:nvPr/>
        </p:nvSpPr>
        <p:spPr>
          <a:xfrm>
            <a:off x="5022950" y="5489275"/>
            <a:ext cx="73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6AA84F"/>
                </a:solidFill>
                <a:highlight>
                  <a:schemeClr val="dk1"/>
                </a:highlight>
              </a:rPr>
              <a:t>Calculated error in IMU</a:t>
            </a:r>
            <a:endParaRPr b="1">
              <a:solidFill>
                <a:srgbClr val="6AA84F"/>
              </a:solidFill>
              <a:highlight>
                <a:schemeClr val="dk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2d29cbefe8_2_36"/>
          <p:cNvSpPr txBox="1"/>
          <p:nvPr>
            <p:ph type="title"/>
          </p:nvPr>
        </p:nvSpPr>
        <p:spPr>
          <a:xfrm>
            <a:off x="457200" y="6"/>
            <a:ext cx="8229600" cy="578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Math for IMU</a:t>
            </a:r>
            <a:endParaRPr>
              <a:latin typeface="Arial"/>
              <a:ea typeface="Arial"/>
              <a:cs typeface="Arial"/>
              <a:sym typeface="Arial"/>
            </a:endParaRPr>
          </a:p>
        </p:txBody>
      </p:sp>
      <p:sp>
        <p:nvSpPr>
          <p:cNvPr id="118" name="Google Shape;118;g12d29cbefe8_2_36"/>
          <p:cNvSpPr txBox="1"/>
          <p:nvPr>
            <p:ph idx="1" type="body"/>
          </p:nvPr>
        </p:nvSpPr>
        <p:spPr>
          <a:xfrm>
            <a:off x="457200" y="578700"/>
            <a:ext cx="8229600" cy="5666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a:latin typeface="Arial"/>
                <a:ea typeface="Arial"/>
                <a:cs typeface="Arial"/>
                <a:sym typeface="Arial"/>
              </a:rPr>
              <a:t>Recorded data:</a:t>
            </a:r>
            <a:endParaRPr sz="2000">
              <a:latin typeface="Arial"/>
              <a:ea typeface="Arial"/>
              <a:cs typeface="Arial"/>
              <a:sym typeface="Arial"/>
            </a:endParaRPr>
          </a:p>
          <a:p>
            <a:pPr indent="-355600" lvl="0" marL="457200" rtl="0" algn="l">
              <a:lnSpc>
                <a:spcPct val="115000"/>
              </a:lnSpc>
              <a:spcBef>
                <a:spcPts val="1200"/>
              </a:spcBef>
              <a:spcAft>
                <a:spcPts val="0"/>
              </a:spcAft>
              <a:buClr>
                <a:schemeClr val="dk1"/>
              </a:buClr>
              <a:buSzPts val="2000"/>
              <a:buFont typeface="Arial"/>
              <a:buChar char="●"/>
            </a:pPr>
            <a:r>
              <a:rPr lang="en-US" sz="2000">
                <a:latin typeface="Arial"/>
                <a:ea typeface="Arial"/>
                <a:cs typeface="Arial"/>
                <a:sym typeface="Arial"/>
              </a:rPr>
              <a:t>Accelerometer</a:t>
            </a:r>
            <a:r>
              <a:rPr lang="en-US" sz="2000">
                <a:latin typeface="Arial"/>
                <a:ea typeface="Arial"/>
                <a:cs typeface="Arial"/>
                <a:sym typeface="Arial"/>
              </a:rPr>
              <a:t> </a:t>
            </a:r>
            <a:r>
              <a:rPr lang="en-US" sz="2000">
                <a:latin typeface="Arial"/>
                <a:ea typeface="Arial"/>
                <a:cs typeface="Arial"/>
                <a:sym typeface="Arial"/>
              </a:rPr>
              <a:t>data 			 Linear Accelerations (m/s^2)</a:t>
            </a:r>
            <a:endParaRPr sz="2000">
              <a:latin typeface="Arial"/>
              <a:ea typeface="Arial"/>
              <a:cs typeface="Arial"/>
              <a:sym typeface="Arial"/>
            </a:endParaRPr>
          </a:p>
          <a:p>
            <a:pPr indent="-355600" lvl="0" marL="457200" rtl="0" algn="l">
              <a:lnSpc>
                <a:spcPct val="115000"/>
              </a:lnSpc>
              <a:spcBef>
                <a:spcPts val="0"/>
              </a:spcBef>
              <a:spcAft>
                <a:spcPts val="0"/>
              </a:spcAft>
              <a:buClr>
                <a:srgbClr val="595959"/>
              </a:buClr>
              <a:buSzPts val="2000"/>
              <a:buFont typeface="Arial"/>
              <a:buChar char="●"/>
            </a:pPr>
            <a:r>
              <a:rPr lang="en-US" sz="2000">
                <a:latin typeface="Arial"/>
                <a:ea typeface="Arial"/>
                <a:cs typeface="Arial"/>
                <a:sym typeface="Arial"/>
              </a:rPr>
              <a:t>Gyroscope data                 Angular Velocities (rad/s)</a:t>
            </a:r>
            <a:endParaRPr sz="2000">
              <a:latin typeface="Arial"/>
              <a:ea typeface="Arial"/>
              <a:cs typeface="Arial"/>
              <a:sym typeface="Arial"/>
            </a:endParaRPr>
          </a:p>
          <a:p>
            <a:pPr indent="-355600" lvl="0" marL="457200" rtl="0" algn="l">
              <a:lnSpc>
                <a:spcPct val="115000"/>
              </a:lnSpc>
              <a:spcBef>
                <a:spcPts val="0"/>
              </a:spcBef>
              <a:spcAft>
                <a:spcPts val="0"/>
              </a:spcAft>
              <a:buClr>
                <a:srgbClr val="595959"/>
              </a:buClr>
              <a:buSzPts val="2000"/>
              <a:buFont typeface="Arial"/>
              <a:buChar char="●"/>
            </a:pPr>
            <a:r>
              <a:rPr lang="en-US" sz="2000">
                <a:latin typeface="Arial"/>
                <a:ea typeface="Arial"/>
                <a:cs typeface="Arial"/>
                <a:sym typeface="Arial"/>
              </a:rPr>
              <a:t>Magnetometer data                  Heading relative to earth’s</a:t>
            </a:r>
            <a:r>
              <a:rPr lang="en-US" sz="2000">
                <a:latin typeface="Arial"/>
                <a:ea typeface="Arial"/>
                <a:cs typeface="Arial"/>
                <a:sym typeface="Arial"/>
              </a:rPr>
              <a:t> </a:t>
            </a:r>
            <a:r>
              <a:rPr lang="en-US" sz="2000">
                <a:latin typeface="Arial"/>
                <a:ea typeface="Arial"/>
                <a:cs typeface="Arial"/>
                <a:sym typeface="Arial"/>
              </a:rPr>
              <a:t>magnetic fields (units vary)</a:t>
            </a:r>
            <a:endParaRPr sz="2000">
              <a:latin typeface="Arial"/>
              <a:ea typeface="Arial"/>
              <a:cs typeface="Arial"/>
              <a:sym typeface="Arial"/>
            </a:endParaRPr>
          </a:p>
          <a:p>
            <a:pPr indent="0" lvl="0" marL="0" rtl="0" algn="l">
              <a:lnSpc>
                <a:spcPct val="115000"/>
              </a:lnSpc>
              <a:spcBef>
                <a:spcPts val="1200"/>
              </a:spcBef>
              <a:spcAft>
                <a:spcPts val="0"/>
              </a:spcAft>
              <a:buNone/>
            </a:pPr>
            <a:r>
              <a:rPr lang="en-US" sz="2000">
                <a:latin typeface="Arial"/>
                <a:ea typeface="Arial"/>
                <a:cs typeface="Arial"/>
                <a:sym typeface="Arial"/>
              </a:rPr>
              <a:t>Procedure of Matlab Script:</a:t>
            </a:r>
            <a:endParaRPr sz="2000">
              <a:latin typeface="Arial"/>
              <a:ea typeface="Arial"/>
              <a:cs typeface="Arial"/>
              <a:sym typeface="Arial"/>
            </a:endParaRPr>
          </a:p>
          <a:p>
            <a:pPr indent="-355600" lvl="0" marL="457200" rtl="0" algn="l">
              <a:lnSpc>
                <a:spcPct val="115000"/>
              </a:lnSpc>
              <a:spcBef>
                <a:spcPts val="1200"/>
              </a:spcBef>
              <a:spcAft>
                <a:spcPts val="0"/>
              </a:spcAft>
              <a:buSzPts val="2000"/>
              <a:buFont typeface="Arial"/>
              <a:buChar char="●"/>
            </a:pPr>
            <a:r>
              <a:rPr lang="en-US" sz="2000">
                <a:latin typeface="Arial"/>
                <a:ea typeface="Arial"/>
                <a:cs typeface="Arial"/>
                <a:sym typeface="Arial"/>
              </a:rPr>
              <a:t>Import data </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US" sz="2000">
                <a:latin typeface="Arial"/>
                <a:ea typeface="Arial"/>
                <a:cs typeface="Arial"/>
                <a:sym typeface="Arial"/>
              </a:rPr>
              <a:t>Calculate linear accelerations</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Apply Calibrations*</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Factor out gravitational interference*</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latin typeface="Arial"/>
                <a:ea typeface="Arial"/>
                <a:cs typeface="Arial"/>
                <a:sym typeface="Arial"/>
              </a:rPr>
              <a:t>Calculate orientations (pitch,roll,yaw)*</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US" sz="2000">
                <a:latin typeface="Arial"/>
                <a:ea typeface="Arial"/>
                <a:cs typeface="Arial"/>
                <a:sym typeface="Arial"/>
              </a:rPr>
              <a:t>Calculate velocities using summation</a:t>
            </a: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en-US" sz="2000">
                <a:latin typeface="Arial"/>
                <a:ea typeface="Arial"/>
                <a:cs typeface="Arial"/>
                <a:sym typeface="Arial"/>
              </a:rPr>
              <a:t>Calculate position using summation</a:t>
            </a:r>
            <a:endParaRPr sz="2000">
              <a:latin typeface="Arial"/>
              <a:ea typeface="Arial"/>
              <a:cs typeface="Arial"/>
              <a:sym typeface="Arial"/>
            </a:endParaRPr>
          </a:p>
          <a:p>
            <a:pPr indent="0" lvl="0" marL="0" rtl="0" algn="l">
              <a:lnSpc>
                <a:spcPct val="100000"/>
              </a:lnSpc>
              <a:spcBef>
                <a:spcPts val="0"/>
              </a:spcBef>
              <a:spcAft>
                <a:spcPts val="1200"/>
              </a:spcAft>
              <a:buNone/>
            </a:pPr>
            <a:r>
              <a:rPr lang="en-US" sz="2000">
                <a:latin typeface="Arial"/>
                <a:ea typeface="Arial"/>
                <a:cs typeface="Arial"/>
                <a:sym typeface="Arial"/>
              </a:rPr>
              <a:t>*depending on sensor these may not need to be done</a:t>
            </a:r>
            <a:endParaRPr sz="2000">
              <a:latin typeface="Arial"/>
              <a:ea typeface="Arial"/>
              <a:cs typeface="Arial"/>
              <a:sym typeface="Arial"/>
            </a:endParaRPr>
          </a:p>
        </p:txBody>
      </p:sp>
      <p:sp>
        <p:nvSpPr>
          <p:cNvPr id="119" name="Google Shape;119;g12d29cbefe8_2_36"/>
          <p:cNvSpPr/>
          <p:nvPr/>
        </p:nvSpPr>
        <p:spPr>
          <a:xfrm>
            <a:off x="2906550" y="1540575"/>
            <a:ext cx="994500" cy="222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0" name="Google Shape;120;g12d29cbefe8_2_36"/>
          <p:cNvSpPr/>
          <p:nvPr/>
        </p:nvSpPr>
        <p:spPr>
          <a:xfrm>
            <a:off x="3344750" y="1904200"/>
            <a:ext cx="994500" cy="222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1" name="Google Shape;121;g12d29cbefe8_2_36"/>
          <p:cNvSpPr/>
          <p:nvPr/>
        </p:nvSpPr>
        <p:spPr>
          <a:xfrm>
            <a:off x="3272825" y="1176938"/>
            <a:ext cx="994500" cy="222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 name="Google Shape;122;g12d29cbefe8_2_36"/>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30ddeed96d_0_0"/>
          <p:cNvSpPr txBox="1"/>
          <p:nvPr>
            <p:ph type="title"/>
          </p:nvPr>
        </p:nvSpPr>
        <p:spPr>
          <a:xfrm>
            <a:off x="457200" y="4"/>
            <a:ext cx="8229600" cy="814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Code IMU</a:t>
            </a:r>
            <a:endParaRPr>
              <a:latin typeface="Arial"/>
              <a:ea typeface="Arial"/>
              <a:cs typeface="Arial"/>
              <a:sym typeface="Arial"/>
            </a:endParaRPr>
          </a:p>
        </p:txBody>
      </p:sp>
      <p:sp>
        <p:nvSpPr>
          <p:cNvPr id="129" name="Google Shape;129;g130ddeed96d_0_0"/>
          <p:cNvSpPr txBox="1"/>
          <p:nvPr>
            <p:ph idx="1" type="body"/>
          </p:nvPr>
        </p:nvSpPr>
        <p:spPr>
          <a:xfrm>
            <a:off x="457200" y="4411600"/>
            <a:ext cx="8229600" cy="17334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Font typeface="Arial"/>
              <a:buChar char="-"/>
            </a:pPr>
            <a:r>
              <a:rPr lang="en-US" sz="2000">
                <a:latin typeface="Arial"/>
                <a:ea typeface="Arial"/>
                <a:cs typeface="Arial"/>
                <a:sym typeface="Arial"/>
              </a:rPr>
              <a:t>Remove gravity component (土9.81sin(Θ))</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Acquire</a:t>
            </a:r>
            <a:r>
              <a:rPr lang="en-US" sz="2000">
                <a:latin typeface="Arial"/>
                <a:ea typeface="Arial"/>
                <a:cs typeface="Arial"/>
                <a:sym typeface="Arial"/>
              </a:rPr>
              <a:t> calibration factor for IMU (leave device on a level table and average recorded values)</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Calculate full acceleration components (a</a:t>
            </a:r>
            <a:r>
              <a:rPr baseline="-25000" lang="en-US" sz="2000">
                <a:latin typeface="Arial"/>
                <a:ea typeface="Arial"/>
                <a:cs typeface="Arial"/>
                <a:sym typeface="Arial"/>
              </a:rPr>
              <a:t>measured</a:t>
            </a:r>
            <a:r>
              <a:rPr lang="en-US" sz="2000">
                <a:latin typeface="Arial"/>
                <a:ea typeface="Arial"/>
                <a:cs typeface="Arial"/>
                <a:sym typeface="Arial"/>
              </a:rPr>
              <a:t>/</a:t>
            </a:r>
            <a:r>
              <a:rPr lang="en-US" sz="2000">
                <a:latin typeface="Arial"/>
                <a:ea typeface="Arial"/>
                <a:cs typeface="Arial"/>
                <a:sym typeface="Arial"/>
              </a:rPr>
              <a:t>cosΘ = a</a:t>
            </a:r>
            <a:r>
              <a:rPr baseline="-25000" lang="en-US" sz="2000">
                <a:latin typeface="Arial"/>
                <a:ea typeface="Arial"/>
                <a:cs typeface="Arial"/>
                <a:sym typeface="Arial"/>
              </a:rPr>
              <a:t>actual</a:t>
            </a:r>
            <a:r>
              <a:rPr lang="en-US" sz="2000">
                <a:latin typeface="Arial"/>
                <a:ea typeface="Arial"/>
                <a:cs typeface="Arial"/>
                <a:sym typeface="Arial"/>
              </a:rPr>
              <a:t>)</a:t>
            </a:r>
            <a:endParaRPr sz="2000">
              <a:latin typeface="Arial"/>
              <a:ea typeface="Arial"/>
              <a:cs typeface="Arial"/>
              <a:sym typeface="Arial"/>
            </a:endParaRPr>
          </a:p>
        </p:txBody>
      </p:sp>
      <p:sp>
        <p:nvSpPr>
          <p:cNvPr id="130" name="Google Shape;130;g130ddeed96d_0_0"/>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pic>
        <p:nvPicPr>
          <p:cNvPr id="131" name="Google Shape;131;g130ddeed96d_0_0"/>
          <p:cNvPicPr preferRelativeResize="0"/>
          <p:nvPr/>
        </p:nvPicPr>
        <p:blipFill>
          <a:blip r:embed="rId3">
            <a:alphaModFix/>
          </a:blip>
          <a:stretch>
            <a:fillRect/>
          </a:stretch>
        </p:blipFill>
        <p:spPr>
          <a:xfrm>
            <a:off x="906963" y="814488"/>
            <a:ext cx="7330076" cy="3515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30fc672b8d_0_47"/>
          <p:cNvSpPr txBox="1"/>
          <p:nvPr>
            <p:ph type="title"/>
          </p:nvPr>
        </p:nvSpPr>
        <p:spPr>
          <a:xfrm>
            <a:off x="457200" y="1"/>
            <a:ext cx="8229600" cy="548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Math</a:t>
            </a:r>
            <a:endParaRPr>
              <a:latin typeface="Arial"/>
              <a:ea typeface="Arial"/>
              <a:cs typeface="Arial"/>
              <a:sym typeface="Arial"/>
            </a:endParaRPr>
          </a:p>
        </p:txBody>
      </p:sp>
      <p:sp>
        <p:nvSpPr>
          <p:cNvPr id="138" name="Google Shape;138;g130fc672b8d_0_47"/>
          <p:cNvSpPr txBox="1"/>
          <p:nvPr>
            <p:ph idx="1" type="body"/>
          </p:nvPr>
        </p:nvSpPr>
        <p:spPr>
          <a:xfrm>
            <a:off x="456925" y="1165950"/>
            <a:ext cx="43587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000">
                <a:latin typeface="Arial"/>
                <a:ea typeface="Arial"/>
                <a:cs typeface="Arial"/>
                <a:sym typeface="Arial"/>
              </a:rPr>
              <a:t>2 different ways of calculating final position:</a:t>
            </a:r>
            <a:endParaRPr sz="2000">
              <a:latin typeface="Arial"/>
              <a:ea typeface="Arial"/>
              <a:cs typeface="Arial"/>
              <a:sym typeface="Arial"/>
            </a:endParaRPr>
          </a:p>
          <a:p>
            <a:pPr indent="-355600" lvl="0" marL="914400" rtl="0" algn="l">
              <a:spcBef>
                <a:spcPts val="360"/>
              </a:spcBef>
              <a:spcAft>
                <a:spcPts val="0"/>
              </a:spcAft>
              <a:buSzPts val="2000"/>
              <a:buFont typeface="Arial"/>
              <a:buAutoNum type="arabicPeriod"/>
            </a:pPr>
            <a:r>
              <a:rPr lang="en-US" sz="2000">
                <a:latin typeface="Arial"/>
                <a:ea typeface="Arial"/>
                <a:cs typeface="Arial"/>
                <a:sym typeface="Arial"/>
              </a:rPr>
              <a:t>Constantly change </a:t>
            </a:r>
            <a:r>
              <a:rPr lang="en-US" sz="2000">
                <a:latin typeface="Arial"/>
                <a:ea typeface="Arial"/>
                <a:cs typeface="Arial"/>
                <a:sym typeface="Arial"/>
              </a:rPr>
              <a:t>axes</a:t>
            </a:r>
            <a:endParaRPr sz="2000">
              <a:latin typeface="Arial"/>
              <a:ea typeface="Arial"/>
              <a:cs typeface="Arial"/>
              <a:sym typeface="Arial"/>
            </a:endParaRPr>
          </a:p>
          <a:p>
            <a:pPr indent="-355600" lvl="1" marL="1371600" rtl="0" algn="l">
              <a:spcBef>
                <a:spcPts val="0"/>
              </a:spcBef>
              <a:spcAft>
                <a:spcPts val="0"/>
              </a:spcAft>
              <a:buSzPts val="2000"/>
              <a:buFont typeface="Arial"/>
              <a:buAutoNum type="alphaLcPeriod"/>
            </a:pPr>
            <a:r>
              <a:rPr lang="en-US" sz="2000">
                <a:latin typeface="Arial"/>
                <a:ea typeface="Arial"/>
                <a:cs typeface="Arial"/>
                <a:sym typeface="Arial"/>
              </a:rPr>
              <a:t>Uses vectors</a:t>
            </a:r>
            <a:endParaRPr sz="2000">
              <a:latin typeface="Arial"/>
              <a:ea typeface="Arial"/>
              <a:cs typeface="Arial"/>
              <a:sym typeface="Arial"/>
            </a:endParaRPr>
          </a:p>
          <a:p>
            <a:pPr indent="-355600" lvl="1" marL="1371600" rtl="0" algn="l">
              <a:spcBef>
                <a:spcPts val="0"/>
              </a:spcBef>
              <a:spcAft>
                <a:spcPts val="0"/>
              </a:spcAft>
              <a:buSzPts val="2000"/>
              <a:buFont typeface="Arial"/>
              <a:buAutoNum type="alphaLcPeriod"/>
            </a:pPr>
            <a:r>
              <a:rPr lang="en-US" sz="2000">
                <a:latin typeface="Arial"/>
                <a:ea typeface="Arial"/>
                <a:cs typeface="Arial"/>
                <a:sym typeface="Arial"/>
              </a:rPr>
              <a:t>Requires use of linear algebra</a:t>
            </a:r>
            <a:endParaRPr sz="2000">
              <a:latin typeface="Arial"/>
              <a:ea typeface="Arial"/>
              <a:cs typeface="Arial"/>
              <a:sym typeface="Arial"/>
            </a:endParaRPr>
          </a:p>
          <a:p>
            <a:pPr indent="-355600" lvl="0" marL="914400" rtl="0" algn="l">
              <a:spcBef>
                <a:spcPts val="0"/>
              </a:spcBef>
              <a:spcAft>
                <a:spcPts val="0"/>
              </a:spcAft>
              <a:buSzPts val="2000"/>
              <a:buFont typeface="Arial"/>
              <a:buAutoNum type="arabicPeriod"/>
            </a:pPr>
            <a:r>
              <a:rPr lang="en-US" sz="2000">
                <a:latin typeface="Arial"/>
                <a:ea typeface="Arial"/>
                <a:cs typeface="Arial"/>
                <a:sym typeface="Arial"/>
              </a:rPr>
              <a:t>Convert every reading to a </a:t>
            </a:r>
            <a:r>
              <a:rPr lang="en-US" sz="2000">
                <a:latin typeface="Arial"/>
                <a:ea typeface="Arial"/>
                <a:cs typeface="Arial"/>
                <a:sym typeface="Arial"/>
              </a:rPr>
              <a:t>predetermined</a:t>
            </a:r>
            <a:r>
              <a:rPr lang="en-US" sz="2000">
                <a:latin typeface="Arial"/>
                <a:ea typeface="Arial"/>
                <a:cs typeface="Arial"/>
                <a:sym typeface="Arial"/>
              </a:rPr>
              <a:t> axis</a:t>
            </a:r>
            <a:endParaRPr sz="2000">
              <a:latin typeface="Arial"/>
              <a:ea typeface="Arial"/>
              <a:cs typeface="Arial"/>
              <a:sym typeface="Arial"/>
            </a:endParaRPr>
          </a:p>
          <a:p>
            <a:pPr indent="-355600" lvl="1" marL="1371600" rtl="0" algn="l">
              <a:spcBef>
                <a:spcPts val="0"/>
              </a:spcBef>
              <a:spcAft>
                <a:spcPts val="0"/>
              </a:spcAft>
              <a:buSzPts val="2000"/>
              <a:buFont typeface="Arial"/>
              <a:buAutoNum type="alphaLcPeriod"/>
            </a:pPr>
            <a:r>
              <a:rPr lang="en-US" sz="2000">
                <a:latin typeface="Arial"/>
                <a:ea typeface="Arial"/>
                <a:cs typeface="Arial"/>
                <a:sym typeface="Arial"/>
              </a:rPr>
              <a:t>Calculate the actual acceleration values on our </a:t>
            </a:r>
            <a:r>
              <a:rPr lang="en-US" sz="2000">
                <a:latin typeface="Arial"/>
                <a:ea typeface="Arial"/>
                <a:cs typeface="Arial"/>
                <a:sym typeface="Arial"/>
              </a:rPr>
              <a:t>original</a:t>
            </a:r>
            <a:r>
              <a:rPr lang="en-US" sz="2000">
                <a:latin typeface="Arial"/>
                <a:ea typeface="Arial"/>
                <a:cs typeface="Arial"/>
                <a:sym typeface="Arial"/>
              </a:rPr>
              <a:t> predetermined axis</a:t>
            </a:r>
            <a:endParaRPr sz="2000">
              <a:latin typeface="Arial"/>
              <a:ea typeface="Arial"/>
              <a:cs typeface="Arial"/>
              <a:sym typeface="Arial"/>
            </a:endParaRPr>
          </a:p>
          <a:p>
            <a:pPr indent="-355600" lvl="1" marL="1371600" rtl="0" algn="l">
              <a:spcBef>
                <a:spcPts val="0"/>
              </a:spcBef>
              <a:spcAft>
                <a:spcPts val="0"/>
              </a:spcAft>
              <a:buSzPts val="2000"/>
              <a:buFont typeface="Arial"/>
              <a:buAutoNum type="alphaLcPeriod"/>
            </a:pPr>
            <a:r>
              <a:rPr lang="en-US" sz="2000">
                <a:latin typeface="Arial"/>
                <a:ea typeface="Arial"/>
                <a:cs typeface="Arial"/>
                <a:sym typeface="Arial"/>
              </a:rPr>
              <a:t>Simpler math</a:t>
            </a:r>
            <a:endParaRPr sz="2000">
              <a:latin typeface="Arial"/>
              <a:ea typeface="Arial"/>
              <a:cs typeface="Arial"/>
              <a:sym typeface="Arial"/>
            </a:endParaRPr>
          </a:p>
        </p:txBody>
      </p:sp>
      <p:sp>
        <p:nvSpPr>
          <p:cNvPr id="139" name="Google Shape;139;g130fc672b8d_0_47"/>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pic>
        <p:nvPicPr>
          <p:cNvPr id="140" name="Google Shape;140;g130fc672b8d_0_47"/>
          <p:cNvPicPr preferRelativeResize="0"/>
          <p:nvPr/>
        </p:nvPicPr>
        <p:blipFill rotWithShape="1">
          <a:blip r:embed="rId3">
            <a:alphaModFix/>
          </a:blip>
          <a:srcRect b="0" l="14338" r="8405" t="0"/>
          <a:stretch/>
        </p:blipFill>
        <p:spPr>
          <a:xfrm>
            <a:off x="4815775" y="885125"/>
            <a:ext cx="3999160" cy="3911400"/>
          </a:xfrm>
          <a:prstGeom prst="rect">
            <a:avLst/>
          </a:prstGeom>
          <a:noFill/>
          <a:ln>
            <a:noFill/>
          </a:ln>
        </p:spPr>
      </p:pic>
      <p:sp>
        <p:nvSpPr>
          <p:cNvPr id="141" name="Google Shape;141;g130fc672b8d_0_47"/>
          <p:cNvSpPr txBox="1"/>
          <p:nvPr/>
        </p:nvSpPr>
        <p:spPr>
          <a:xfrm>
            <a:off x="4815625" y="4796525"/>
            <a:ext cx="3999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t>Right hand coordinate system ENU </a:t>
            </a:r>
            <a:endParaRPr sz="2000"/>
          </a:p>
          <a:p>
            <a:pPr indent="0" lvl="0" marL="0" rtl="0" algn="ctr">
              <a:spcBef>
                <a:spcPts val="0"/>
              </a:spcBef>
              <a:spcAft>
                <a:spcPts val="0"/>
              </a:spcAft>
              <a:buNone/>
            </a:pPr>
            <a:r>
              <a:rPr lang="en-US" sz="2000"/>
              <a:t>East = +X, North = +Y, Up = +Z</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3086e4801c_0_43"/>
          <p:cNvSpPr txBox="1"/>
          <p:nvPr>
            <p:ph type="title"/>
          </p:nvPr>
        </p:nvSpPr>
        <p:spPr>
          <a:xfrm>
            <a:off x="457200" y="-216563"/>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Code: Acceleration </a:t>
            </a:r>
            <a:r>
              <a:rPr lang="en-US">
                <a:latin typeface="Arial"/>
                <a:ea typeface="Arial"/>
                <a:cs typeface="Arial"/>
                <a:sym typeface="Arial"/>
              </a:rPr>
              <a:t>Calculations</a:t>
            </a:r>
            <a:endParaRPr>
              <a:latin typeface="Arial"/>
              <a:ea typeface="Arial"/>
              <a:cs typeface="Arial"/>
              <a:sym typeface="Arial"/>
            </a:endParaRPr>
          </a:p>
        </p:txBody>
      </p:sp>
      <p:sp>
        <p:nvSpPr>
          <p:cNvPr id="148" name="Google Shape;148;g13086e4801c_0_43"/>
          <p:cNvSpPr txBox="1"/>
          <p:nvPr>
            <p:ph idx="1" type="body"/>
          </p:nvPr>
        </p:nvSpPr>
        <p:spPr>
          <a:xfrm>
            <a:off x="0" y="789775"/>
            <a:ext cx="9144000" cy="606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500">
                <a:latin typeface="Arial"/>
                <a:ea typeface="Arial"/>
                <a:cs typeface="Arial"/>
                <a:sym typeface="Arial"/>
              </a:rPr>
              <a:t>Using a rotation matrix (</a:t>
            </a:r>
            <a:r>
              <a:rPr lang="en-US" sz="2500">
                <a:latin typeface="Arial"/>
                <a:ea typeface="Arial"/>
                <a:cs typeface="Arial"/>
                <a:sym typeface="Arial"/>
              </a:rPr>
              <a:t>R</a:t>
            </a:r>
            <a:r>
              <a:rPr baseline="-25000" lang="en-US" sz="2500">
                <a:latin typeface="Arial"/>
                <a:ea typeface="Arial"/>
                <a:cs typeface="Arial"/>
                <a:sym typeface="Arial"/>
              </a:rPr>
              <a:t>LS</a:t>
            </a:r>
            <a:r>
              <a:rPr lang="en-US" sz="2500">
                <a:latin typeface="Arial"/>
                <a:ea typeface="Arial"/>
                <a:cs typeface="Arial"/>
                <a:sym typeface="Arial"/>
              </a:rPr>
              <a:t>) to convert acceleration detected by sensor to acceleration in global coordinate system</a:t>
            </a:r>
            <a:endParaRPr sz="2500">
              <a:latin typeface="Arial"/>
              <a:ea typeface="Arial"/>
              <a:cs typeface="Arial"/>
              <a:sym typeface="Arial"/>
            </a:endParaRPr>
          </a:p>
          <a:p>
            <a:pPr indent="457200" lvl="0" marL="0" rtl="0" algn="l">
              <a:spcBef>
                <a:spcPts val="360"/>
              </a:spcBef>
              <a:spcAft>
                <a:spcPts val="0"/>
              </a:spcAft>
              <a:buNone/>
            </a:pPr>
            <a:r>
              <a:rPr lang="en-US" sz="2500">
                <a:latin typeface="Arial"/>
                <a:ea typeface="Arial"/>
                <a:cs typeface="Arial"/>
                <a:sym typeface="Arial"/>
              </a:rPr>
              <a:t>a</a:t>
            </a:r>
            <a:r>
              <a:rPr baseline="-25000" lang="en-US" sz="2500">
                <a:latin typeface="Arial"/>
                <a:ea typeface="Arial"/>
                <a:cs typeface="Arial"/>
                <a:sym typeface="Arial"/>
              </a:rPr>
              <a:t>s</a:t>
            </a:r>
            <a:r>
              <a:rPr lang="en-US" sz="2500">
                <a:latin typeface="Arial"/>
                <a:ea typeface="Arial"/>
                <a:cs typeface="Arial"/>
                <a:sym typeface="Arial"/>
              </a:rPr>
              <a:t> = original acceleration vector (given directly by sensor)</a:t>
            </a:r>
            <a:endParaRPr sz="2500">
              <a:latin typeface="Arial"/>
              <a:ea typeface="Arial"/>
              <a:cs typeface="Arial"/>
              <a:sym typeface="Arial"/>
            </a:endParaRPr>
          </a:p>
          <a:p>
            <a:pPr indent="457200" lvl="0" marL="0" rtl="0" algn="l">
              <a:spcBef>
                <a:spcPts val="360"/>
              </a:spcBef>
              <a:spcAft>
                <a:spcPts val="0"/>
              </a:spcAft>
              <a:buNone/>
            </a:pPr>
            <a:r>
              <a:rPr lang="en-US" sz="2500">
                <a:latin typeface="Arial"/>
                <a:ea typeface="Arial"/>
                <a:cs typeface="Arial"/>
                <a:sym typeface="Arial"/>
              </a:rPr>
              <a:t>ψ = yaw , θ = pitch, φ = roll (given directly by sensor)</a:t>
            </a:r>
            <a:endParaRPr sz="2500">
              <a:latin typeface="Arial"/>
              <a:ea typeface="Arial"/>
              <a:cs typeface="Arial"/>
              <a:sym typeface="Arial"/>
            </a:endParaRPr>
          </a:p>
          <a:p>
            <a:pPr indent="457200" lvl="0" marL="0" rtl="0" algn="l">
              <a:spcBef>
                <a:spcPts val="360"/>
              </a:spcBef>
              <a:spcAft>
                <a:spcPts val="0"/>
              </a:spcAft>
              <a:buNone/>
            </a:pPr>
            <a:r>
              <a:t/>
            </a:r>
            <a:endParaRPr sz="25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lang="en-US" sz="2500">
                <a:latin typeface="Arial"/>
                <a:ea typeface="Arial"/>
                <a:cs typeface="Arial"/>
                <a:sym typeface="Arial"/>
              </a:rPr>
              <a:t>R</a:t>
            </a:r>
            <a:r>
              <a:rPr baseline="-25000" lang="en-US" sz="2500">
                <a:latin typeface="Arial"/>
                <a:ea typeface="Arial"/>
                <a:cs typeface="Arial"/>
                <a:sym typeface="Arial"/>
              </a:rPr>
              <a:t>LS</a:t>
            </a:r>
            <a:r>
              <a:rPr lang="en-US" sz="2500">
                <a:latin typeface="Arial"/>
                <a:ea typeface="Arial"/>
                <a:cs typeface="Arial"/>
                <a:sym typeface="Arial"/>
              </a:rPr>
              <a:t>= </a:t>
            </a:r>
            <a:endParaRPr sz="2500">
              <a:latin typeface="Arial"/>
              <a:ea typeface="Arial"/>
              <a:cs typeface="Arial"/>
              <a:sym typeface="Arial"/>
            </a:endParaRPr>
          </a:p>
          <a:p>
            <a:pPr indent="457200" lvl="0" marL="0" rtl="0" algn="l">
              <a:spcBef>
                <a:spcPts val="360"/>
              </a:spcBef>
              <a:spcAft>
                <a:spcPts val="0"/>
              </a:spcAft>
              <a:buNone/>
            </a:pPr>
            <a:r>
              <a:t/>
            </a:r>
            <a:endParaRPr sz="2500">
              <a:latin typeface="Arial"/>
              <a:ea typeface="Arial"/>
              <a:cs typeface="Arial"/>
              <a:sym typeface="Arial"/>
            </a:endParaRPr>
          </a:p>
          <a:p>
            <a:pPr indent="457200" lvl="0" marL="0" rtl="0" algn="l">
              <a:spcBef>
                <a:spcPts val="360"/>
              </a:spcBef>
              <a:spcAft>
                <a:spcPts val="0"/>
              </a:spcAft>
              <a:buNone/>
            </a:pPr>
            <a:r>
              <a:rPr lang="en-US" sz="2500">
                <a:latin typeface="Arial"/>
                <a:ea typeface="Arial"/>
                <a:cs typeface="Arial"/>
                <a:sym typeface="Arial"/>
              </a:rPr>
              <a:t>		  Z matrix				Y matrix			    X matrix</a:t>
            </a:r>
            <a:endParaRPr sz="2500">
              <a:latin typeface="Arial"/>
              <a:ea typeface="Arial"/>
              <a:cs typeface="Arial"/>
              <a:sym typeface="Arial"/>
            </a:endParaRPr>
          </a:p>
          <a:p>
            <a:pPr indent="457200" lvl="0" marL="0" rtl="0" algn="l">
              <a:spcBef>
                <a:spcPts val="360"/>
              </a:spcBef>
              <a:spcAft>
                <a:spcPts val="0"/>
              </a:spcAft>
              <a:buNone/>
            </a:pPr>
            <a:r>
              <a:t/>
            </a:r>
            <a:endParaRPr sz="2500">
              <a:latin typeface="Arial"/>
              <a:ea typeface="Arial"/>
              <a:cs typeface="Arial"/>
              <a:sym typeface="Arial"/>
            </a:endParaRPr>
          </a:p>
          <a:p>
            <a:pPr indent="457200" lvl="0" marL="0" rtl="0" algn="l">
              <a:spcBef>
                <a:spcPts val="360"/>
              </a:spcBef>
              <a:spcAft>
                <a:spcPts val="0"/>
              </a:spcAft>
              <a:buNone/>
            </a:pPr>
            <a:r>
              <a:rPr lang="en-US" sz="2500">
                <a:latin typeface="Arial"/>
                <a:ea typeface="Arial"/>
                <a:cs typeface="Arial"/>
                <a:sym typeface="Arial"/>
              </a:rPr>
              <a:t>a</a:t>
            </a:r>
            <a:r>
              <a:rPr baseline="-25000" lang="en-US" sz="2500">
                <a:latin typeface="Arial"/>
                <a:ea typeface="Arial"/>
                <a:cs typeface="Arial"/>
                <a:sym typeface="Arial"/>
              </a:rPr>
              <a:t>L</a:t>
            </a:r>
            <a:r>
              <a:rPr lang="en-US" sz="2500">
                <a:latin typeface="Arial"/>
                <a:ea typeface="Arial"/>
                <a:cs typeface="Arial"/>
                <a:sym typeface="Arial"/>
              </a:rPr>
              <a:t>= acceleration vector in global coordinates (x,y,z)</a:t>
            </a:r>
            <a:endParaRPr sz="2500">
              <a:latin typeface="Arial"/>
              <a:ea typeface="Arial"/>
              <a:cs typeface="Arial"/>
              <a:sym typeface="Arial"/>
            </a:endParaRPr>
          </a:p>
          <a:p>
            <a:pPr indent="457200" lvl="0" marL="0" rtl="0" algn="ctr">
              <a:spcBef>
                <a:spcPts val="360"/>
              </a:spcBef>
              <a:spcAft>
                <a:spcPts val="0"/>
              </a:spcAft>
              <a:buClr>
                <a:schemeClr val="dk1"/>
              </a:buClr>
              <a:buSzPts val="1100"/>
              <a:buFont typeface="Arial"/>
              <a:buNone/>
            </a:pPr>
            <a:r>
              <a:rPr lang="en-US" sz="4000">
                <a:latin typeface="Arial"/>
                <a:ea typeface="Arial"/>
                <a:cs typeface="Arial"/>
                <a:sym typeface="Arial"/>
              </a:rPr>
              <a:t>a</a:t>
            </a:r>
            <a:r>
              <a:rPr baseline="-25000" lang="en-US" sz="4000">
                <a:latin typeface="Arial"/>
                <a:ea typeface="Arial"/>
                <a:cs typeface="Arial"/>
                <a:sym typeface="Arial"/>
              </a:rPr>
              <a:t>L</a:t>
            </a:r>
            <a:r>
              <a:rPr lang="en-US" sz="4000">
                <a:latin typeface="Arial"/>
                <a:ea typeface="Arial"/>
                <a:cs typeface="Arial"/>
                <a:sym typeface="Arial"/>
              </a:rPr>
              <a:t>= a</a:t>
            </a:r>
            <a:r>
              <a:rPr baseline="-25000" lang="en-US" sz="4000">
                <a:latin typeface="Arial"/>
                <a:ea typeface="Arial"/>
                <a:cs typeface="Arial"/>
                <a:sym typeface="Arial"/>
              </a:rPr>
              <a:t>s </a:t>
            </a:r>
            <a:r>
              <a:rPr lang="en-US" sz="4000">
                <a:latin typeface="Arial"/>
                <a:ea typeface="Arial"/>
                <a:cs typeface="Arial"/>
                <a:sym typeface="Arial"/>
              </a:rPr>
              <a:t>* R</a:t>
            </a:r>
            <a:r>
              <a:rPr baseline="-25000" lang="en-US" sz="4000">
                <a:latin typeface="Arial"/>
                <a:ea typeface="Arial"/>
                <a:cs typeface="Arial"/>
                <a:sym typeface="Arial"/>
              </a:rPr>
              <a:t>LS</a:t>
            </a:r>
            <a:endParaRPr sz="4000">
              <a:latin typeface="Arial"/>
              <a:ea typeface="Arial"/>
              <a:cs typeface="Arial"/>
              <a:sym typeface="Arial"/>
            </a:endParaRPr>
          </a:p>
          <a:p>
            <a:pPr indent="457200" lvl="0" marL="0" rtl="0" algn="l">
              <a:spcBef>
                <a:spcPts val="360"/>
              </a:spcBef>
              <a:spcAft>
                <a:spcPts val="0"/>
              </a:spcAft>
              <a:buNone/>
            </a:pPr>
            <a:r>
              <a:t/>
            </a:r>
            <a:endParaRPr sz="2500">
              <a:latin typeface="Arial"/>
              <a:ea typeface="Arial"/>
              <a:cs typeface="Arial"/>
              <a:sym typeface="Arial"/>
            </a:endParaRPr>
          </a:p>
        </p:txBody>
      </p:sp>
      <p:sp>
        <p:nvSpPr>
          <p:cNvPr id="149" name="Google Shape;149;g13086e4801c_0_43"/>
          <p:cNvSpPr txBox="1"/>
          <p:nvPr>
            <p:ph idx="12" type="sldNum"/>
          </p:nvPr>
        </p:nvSpPr>
        <p:spPr>
          <a:xfrm>
            <a:off x="6553200" y="6245225"/>
            <a:ext cx="2133600" cy="4764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sz="1000">
              <a:latin typeface="Old Standard TT"/>
              <a:ea typeface="Old Standard TT"/>
              <a:cs typeface="Old Standard TT"/>
              <a:sym typeface="Old Standard TT"/>
            </a:endParaRPr>
          </a:p>
        </p:txBody>
      </p:sp>
      <p:pic>
        <p:nvPicPr>
          <p:cNvPr id="150" name="Google Shape;150;g13086e4801c_0_43"/>
          <p:cNvPicPr preferRelativeResize="0"/>
          <p:nvPr/>
        </p:nvPicPr>
        <p:blipFill rotWithShape="1">
          <a:blip r:embed="rId3">
            <a:alphaModFix/>
          </a:blip>
          <a:srcRect b="0" l="5033" r="0" t="0"/>
          <a:stretch/>
        </p:blipFill>
        <p:spPr>
          <a:xfrm>
            <a:off x="873850" y="2857500"/>
            <a:ext cx="7982125" cy="122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2006-01-13T16:26:51Z</dcterms:created>
  <dc:creator>Brian Sanders</dc:creator>
</cp:coreProperties>
</file>

<file path=docProps/custom.xml><?xml version="1.0" encoding="utf-8"?>
<Properties xmlns="http://schemas.openxmlformats.org/officeDocument/2006/custom-properties" xmlns:vt="http://schemas.openxmlformats.org/officeDocument/2006/docPropsVTypes"/>
</file>